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310" r:id="rId3"/>
    <p:sldId id="260" r:id="rId4"/>
    <p:sldId id="307" r:id="rId5"/>
    <p:sldId id="290" r:id="rId6"/>
    <p:sldId id="308" r:id="rId7"/>
    <p:sldId id="309" r:id="rId8"/>
    <p:sldId id="311" r:id="rId9"/>
    <p:sldId id="280" r:id="rId10"/>
    <p:sldId id="293" r:id="rId11"/>
    <p:sldId id="294" r:id="rId12"/>
    <p:sldId id="295" r:id="rId13"/>
    <p:sldId id="291" r:id="rId14"/>
    <p:sldId id="292" r:id="rId15"/>
    <p:sldId id="298" r:id="rId16"/>
    <p:sldId id="312" r:id="rId17"/>
    <p:sldId id="296" r:id="rId18"/>
    <p:sldId id="297" r:id="rId19"/>
    <p:sldId id="281" r:id="rId20"/>
    <p:sldId id="285" r:id="rId21"/>
    <p:sldId id="288" r:id="rId22"/>
    <p:sldId id="264" r:id="rId23"/>
    <p:sldId id="275" r:id="rId24"/>
    <p:sldId id="265" r:id="rId25"/>
    <p:sldId id="305" r:id="rId26"/>
    <p:sldId id="304" r:id="rId27"/>
    <p:sldId id="303" r:id="rId28"/>
    <p:sldId id="277" r:id="rId29"/>
    <p:sldId id="266" r:id="rId30"/>
    <p:sldId id="267" r:id="rId31"/>
    <p:sldId id="268" r:id="rId32"/>
    <p:sldId id="271" r:id="rId33"/>
    <p:sldId id="269" r:id="rId34"/>
    <p:sldId id="270" r:id="rId35"/>
    <p:sldId id="30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武璠 孙" initials="武璠" lastIdx="1" clrIdx="0">
    <p:extLst>
      <p:ext uri="{19B8F6BF-5375-455C-9EA6-DF929625EA0E}">
        <p15:presenceInfo xmlns:p15="http://schemas.microsoft.com/office/powerpoint/2012/main" userId="7f77529ce11b004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0717" autoAdjust="0"/>
  </p:normalViewPr>
  <p:slideViewPr>
    <p:cSldViewPr snapToGrid="0">
      <p:cViewPr varScale="1">
        <p:scale>
          <a:sx n="70" d="100"/>
          <a:sy n="70" d="100"/>
        </p:scale>
        <p:origin x="24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9T11:01:21.796" idx="1">
    <p:pos x="4769" y="3103"/>
    <p:text>large step size vis small step size</p:text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86EDB9-52F4-436C-B6E3-92542A22BB46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7238CF-F96A-4001-B4C4-3F2F9E74B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01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dirty="0">
                    <a:latin typeface="Eras Medium ITC" panose="020B0602030504020804" pitchFamily="34" charset="0"/>
                  </a:rPr>
                  <a:t>Let’s think about the 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200" dirty="0">
                  <a:latin typeface="Eras Medium ITC" panose="020B0602030504020804" pitchFamily="34" charset="0"/>
                </a:endParaRPr>
              </a:p>
              <a:p>
                <a:r>
                  <a:rPr lang="en-US" sz="1200" dirty="0">
                    <a:latin typeface="Eras Medium ITC" panose="020B0602030504020804" pitchFamily="34" charset="0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200" dirty="0">
                    <a:latin typeface="Eras Medium ITC" panose="020B0602030504020804" pitchFamily="34" charset="0"/>
                  </a:rPr>
                  <a:t> is positive large number; </a:t>
                </a:r>
                <a:r>
                  <a:rPr lang="en-US" altLang="zh-CN" sz="1200" dirty="0">
                    <a:latin typeface="Eras Medium ITC" panose="020B0602030504020804" pitchFamily="34" charset="0"/>
                  </a:rPr>
                  <a:t>h=1</a:t>
                </a:r>
                <a:endParaRPr lang="en-US" sz="1200" dirty="0">
                  <a:latin typeface="Eras Medium ITC" panose="020B0602030504020804" pitchFamily="34" charset="0"/>
                </a:endParaRPr>
              </a:p>
              <a:p>
                <a:r>
                  <a:rPr lang="en-US" sz="1200" dirty="0">
                    <a:latin typeface="Eras Medium ITC" panose="020B0602030504020804" pitchFamily="34" charset="0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200" dirty="0">
                    <a:latin typeface="Eras Medium ITC" panose="020B0602030504020804" pitchFamily="34" charset="0"/>
                  </a:rPr>
                  <a:t> is zero; h=1/2</a:t>
                </a:r>
              </a:p>
              <a:p>
                <a:r>
                  <a:rPr lang="en-US" sz="1200" dirty="0">
                    <a:latin typeface="Eras Medium ITC" panose="020B0602030504020804" pitchFamily="34" charset="0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200" dirty="0">
                    <a:latin typeface="Eras Medium ITC" panose="020B0602030504020804" pitchFamily="34" charset="0"/>
                  </a:rPr>
                  <a:t> is negative large number; h= 0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dirty="0">
                    <a:latin typeface="Eras Medium ITC" panose="020B0602030504020804" pitchFamily="34" charset="0"/>
                  </a:rPr>
                  <a:t>Let’s think about the value of </a:t>
                </a:r>
                <a:r>
                  <a:rPr 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𝜃^𝑇 𝑋</a:t>
                </a:r>
                <a:endParaRPr lang="en-US" sz="1200" dirty="0">
                  <a:latin typeface="Eras Medium ITC" panose="020B0602030504020804" pitchFamily="34" charset="0"/>
                </a:endParaRPr>
              </a:p>
              <a:p>
                <a:r>
                  <a:rPr lang="en-US" sz="1200" dirty="0">
                    <a:latin typeface="Eras Medium ITC" panose="020B0602030504020804" pitchFamily="34" charset="0"/>
                  </a:rPr>
                  <a:t>If </a:t>
                </a:r>
                <a:r>
                  <a:rPr 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𝜃^𝑇 𝑋</a:t>
                </a:r>
                <a:r>
                  <a:rPr lang="en-US" sz="1200" dirty="0">
                    <a:latin typeface="Eras Medium ITC" panose="020B0602030504020804" pitchFamily="34" charset="0"/>
                  </a:rPr>
                  <a:t> is positive large number; </a:t>
                </a:r>
                <a:r>
                  <a:rPr lang="en-US" altLang="zh-CN" sz="1200" dirty="0">
                    <a:latin typeface="Eras Medium ITC" panose="020B0602030504020804" pitchFamily="34" charset="0"/>
                  </a:rPr>
                  <a:t>h=1</a:t>
                </a:r>
                <a:endParaRPr lang="en-US" sz="1200" dirty="0">
                  <a:latin typeface="Eras Medium ITC" panose="020B0602030504020804" pitchFamily="34" charset="0"/>
                </a:endParaRPr>
              </a:p>
              <a:p>
                <a:r>
                  <a:rPr lang="en-US" sz="1200" dirty="0">
                    <a:latin typeface="Eras Medium ITC" panose="020B0602030504020804" pitchFamily="34" charset="0"/>
                  </a:rPr>
                  <a:t>If </a:t>
                </a:r>
                <a:r>
                  <a:rPr 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𝜃^𝑇 𝑋</a:t>
                </a:r>
                <a:r>
                  <a:rPr lang="en-US" sz="1200" dirty="0">
                    <a:latin typeface="Eras Medium ITC" panose="020B0602030504020804" pitchFamily="34" charset="0"/>
                  </a:rPr>
                  <a:t> is zero; h=1/2</a:t>
                </a:r>
              </a:p>
              <a:p>
                <a:r>
                  <a:rPr lang="en-US" sz="1200" dirty="0">
                    <a:latin typeface="Eras Medium ITC" panose="020B0602030504020804" pitchFamily="34" charset="0"/>
                  </a:rPr>
                  <a:t>If </a:t>
                </a:r>
                <a:r>
                  <a:rPr 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𝜃^𝑇 𝑋</a:t>
                </a:r>
                <a:r>
                  <a:rPr lang="en-US" sz="1200" dirty="0">
                    <a:latin typeface="Eras Medium ITC" panose="020B0602030504020804" pitchFamily="34" charset="0"/>
                  </a:rPr>
                  <a:t> is negative large number; h= 0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238CF-F96A-4001-B4C4-3F2F9E74B3F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707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Cost = error</a:t>
            </a:r>
          </a:p>
          <a:p>
            <a:r>
              <a:rPr lang="en-US" dirty="0"/>
              <a:t>Y=observed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238CF-F96A-4001-B4C4-3F2F9E74B3F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127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ThetaX</a:t>
            </a:r>
            <a:r>
              <a:rPr lang="en-US" dirty="0"/>
              <a:t> is positive large, </a:t>
            </a:r>
            <a:r>
              <a:rPr lang="en-US" dirty="0" err="1"/>
              <a:t>hx</a:t>
            </a:r>
            <a:r>
              <a:rPr lang="en-US" dirty="0"/>
              <a:t> goes to one. Then, cost of -log(</a:t>
            </a:r>
            <a:r>
              <a:rPr lang="en-US" dirty="0" err="1"/>
              <a:t>hx</a:t>
            </a:r>
            <a:r>
              <a:rPr lang="en-US" dirty="0"/>
              <a:t>) goes to 0 (cost can be minimized). Same like logistic regression but different operation in neural network setting…</a:t>
            </a:r>
          </a:p>
          <a:p>
            <a:r>
              <a:rPr lang="en-US" dirty="0"/>
              <a:t>We are handling log logistic… [0, </a:t>
            </a:r>
            <a:r>
              <a:rPr lang="en-US" dirty="0" err="1"/>
              <a:t>Inf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238CF-F96A-4001-B4C4-3F2F9E74B3F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11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machine learning, we can use a technique that evaluates and updates the coefficients every iteration called stochastic gradient descent to minimize the error of a model on our training data.</a:t>
            </a:r>
          </a:p>
          <a:p>
            <a:pPr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way this optimization algorithm works is that each training instance is shown to the model one at a time. The model makes a prediction for a training instance, the error is calculated and the model is updated in order to reduce the error for the next prediction. This process is repeated for a fixed number of iterations.</a:t>
            </a:r>
          </a:p>
          <a:p>
            <a:pPr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procedure can be used to find the set of coefficients in a model that result in the smallest error for the model on the training data. Each iteration, the coefficients (b) in machine learning language are updated using the equation: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238CF-F96A-4001-B4C4-3F2F9E74B3F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93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weights</a:t>
            </a:r>
            <a:r>
              <a:rPr lang="en-US" baseline="0" dirty="0"/>
              <a:t> can be computed by Gradient Decent methods like in Logistic Regression Coefficient Estimation. But, in back propagation method, it can be computed based on (partial) derivatives…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238CF-F96A-4001-B4C4-3F2F9E74B3F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106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X1 x2 </a:t>
            </a:r>
            <a:r>
              <a:rPr lang="zh-CN" altLang="en-US" dirty="0"/>
              <a:t>的参数与常数</a:t>
            </a:r>
            <a:r>
              <a:rPr lang="en-US" altLang="zh-CN" dirty="0"/>
              <a:t>x0</a:t>
            </a:r>
            <a:r>
              <a:rPr lang="zh-CN" altLang="en-US" dirty="0"/>
              <a:t>的关系对比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238CF-F96A-4001-B4C4-3F2F9E74B3F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80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00288-FACB-4A6C-AF9C-F0C1387A876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2B84A-7FDD-4229-A66A-987A8CD4F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673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00288-FACB-4A6C-AF9C-F0C1387A876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2B84A-7FDD-4229-A66A-987A8CD4F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2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00288-FACB-4A6C-AF9C-F0C1387A876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2B84A-7FDD-4229-A66A-987A8CD4F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083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00288-FACB-4A6C-AF9C-F0C1387A876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2B84A-7FDD-4229-A66A-987A8CD4F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69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00288-FACB-4A6C-AF9C-F0C1387A876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2B84A-7FDD-4229-A66A-987A8CD4F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46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00288-FACB-4A6C-AF9C-F0C1387A876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2B84A-7FDD-4229-A66A-987A8CD4F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985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00288-FACB-4A6C-AF9C-F0C1387A876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2B84A-7FDD-4229-A66A-987A8CD4F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120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00288-FACB-4A6C-AF9C-F0C1387A876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2B84A-7FDD-4229-A66A-987A8CD4F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7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00288-FACB-4A6C-AF9C-F0C1387A876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2B84A-7FDD-4229-A66A-987A8CD4F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019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00288-FACB-4A6C-AF9C-F0C1387A876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2B84A-7FDD-4229-A66A-987A8CD4F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273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00288-FACB-4A6C-AF9C-F0C1387A876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2B84A-7FDD-4229-A66A-987A8CD4F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48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00288-FACB-4A6C-AF9C-F0C1387A876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52B84A-7FDD-4229-A66A-987A8CD4F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889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1.png"/><Relationship Id="rId4" Type="http://schemas.openxmlformats.org/officeDocument/2006/relationships/image" Target="../media/image120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38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4" Type="http://schemas.openxmlformats.org/officeDocument/2006/relationships/image" Target="../media/image29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3YLZBSS0cc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rstudio.com/tensorflow/posts/2017-12-07-text-classification-with-keras/" TargetMode="External"/><Relationship Id="rId2" Type="http://schemas.openxmlformats.org/officeDocument/2006/relationships/hyperlink" Target="https://machinelearningmastery.com/prepare-text-data-deep-learning-keras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041050"/>
            <a:ext cx="9144000" cy="1093164"/>
          </a:xfrm>
        </p:spPr>
        <p:txBody>
          <a:bodyPr/>
          <a:lstStyle/>
          <a:p>
            <a:r>
              <a:rPr lang="en-US" dirty="0">
                <a:latin typeface="Eras Demi ITC" panose="020B0805030504020804" pitchFamily="34" charset="0"/>
              </a:rPr>
              <a:t>Deep Learning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643" y="2531615"/>
            <a:ext cx="4097269" cy="3072952"/>
          </a:xfrm>
          <a:prstGeom prst="rect">
            <a:avLst/>
          </a:prstGeom>
        </p:spPr>
      </p:pic>
      <p:pic>
        <p:nvPicPr>
          <p:cNvPr id="5" name="Picture 10" descr="ASUWPC_3C.ep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647" y="366584"/>
            <a:ext cx="2396704" cy="5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26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9450" y="228235"/>
            <a:ext cx="10515600" cy="1325563"/>
          </a:xfrm>
        </p:spPr>
        <p:txBody>
          <a:bodyPr/>
          <a:lstStyle/>
          <a:p>
            <a:r>
              <a:rPr lang="en-US" dirty="0">
                <a:latin typeface="Eras Medium ITC" panose="020B0602030504020804" pitchFamily="34" charset="0"/>
              </a:rPr>
              <a:t>Real Human Neuron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00676" y="6445911"/>
            <a:ext cx="50613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Reference: Machine Learning in Coursera by Andrew Ng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939759" y="2097452"/>
            <a:ext cx="8382000" cy="4181475"/>
            <a:chOff x="1905000" y="1825625"/>
            <a:chExt cx="8382000" cy="41814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5000" y="1825625"/>
              <a:ext cx="8382000" cy="418147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130804" y="2608976"/>
              <a:ext cx="2161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Eras Medium ITC" panose="020B0602030504020804" pitchFamily="34" charset="0"/>
                </a:rPr>
                <a:t>Input wires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16500" y="5638800"/>
              <a:ext cx="184150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Eras Medium ITC" panose="020B0602030504020804" pitchFamily="34" charset="0"/>
                </a:rPr>
                <a:t>Output wires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985765" y="1468803"/>
            <a:ext cx="10740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Eras Medium ITC" panose="020B0602030504020804" pitchFamily="34" charset="0"/>
              </a:rPr>
              <a:t>We tried to create </a:t>
            </a:r>
            <a:r>
              <a:rPr lang="en-US" sz="2400" b="1" dirty="0">
                <a:latin typeface="Eras Medium ITC" panose="020B0602030504020804" pitchFamily="34" charset="0"/>
              </a:rPr>
              <a:t>neural network system </a:t>
            </a:r>
            <a:r>
              <a:rPr lang="en-US" sz="2400" dirty="0">
                <a:latin typeface="Eras Medium ITC" panose="020B0602030504020804" pitchFamily="34" charset="0"/>
              </a:rPr>
              <a:t>based on real human neuron.</a:t>
            </a:r>
          </a:p>
        </p:txBody>
      </p:sp>
      <p:sp>
        <p:nvSpPr>
          <p:cNvPr id="3" name="Right Arrow 2"/>
          <p:cNvSpPr/>
          <p:nvPr/>
        </p:nvSpPr>
        <p:spPr>
          <a:xfrm>
            <a:off x="1108541" y="3619500"/>
            <a:ext cx="2798835" cy="198120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Signals</a:t>
            </a:r>
          </a:p>
        </p:txBody>
      </p:sp>
    </p:spTree>
    <p:extLst>
      <p:ext uri="{BB962C8B-B14F-4D97-AF65-F5344CB8AC3E}">
        <p14:creationId xmlns:p14="http://schemas.microsoft.com/office/powerpoint/2010/main" val="4039544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463" y="10180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Eras Medium ITC" panose="020B0602030504020804" pitchFamily="34" charset="0"/>
              </a:rPr>
              <a:t>Background </a:t>
            </a:r>
            <a:r>
              <a:rPr lang="en-US" sz="3200" dirty="0">
                <a:latin typeface="Eras Medium ITC" panose="020B0602030504020804" pitchFamily="34" charset="0"/>
              </a:rPr>
              <a:t>of</a:t>
            </a:r>
            <a:r>
              <a:rPr lang="en-US" sz="3600" dirty="0">
                <a:latin typeface="Eras Medium ITC" panose="020B0602030504020804" pitchFamily="34" charset="0"/>
              </a:rPr>
              <a:t> Neural Networks: </a:t>
            </a:r>
            <a:br>
              <a:rPr lang="en-US" sz="3600" dirty="0">
                <a:latin typeface="Eras Medium ITC" panose="020B0602030504020804" pitchFamily="34" charset="0"/>
              </a:rPr>
            </a:br>
            <a:r>
              <a:rPr lang="en-US" sz="3600" dirty="0">
                <a:latin typeface="Eras Medium ITC" panose="020B0602030504020804" pitchFamily="34" charset="0"/>
              </a:rPr>
              <a:t>Mimicking Human Neuron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463" y="1615984"/>
            <a:ext cx="11584354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Eras Medium ITC" panose="020B0602030504020804" pitchFamily="34" charset="0"/>
              </a:rPr>
              <a:t>Popular in 80s and 90s but popularity decreased in 90s; but resurgence recently.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41595" y="6403768"/>
            <a:ext cx="65266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https://www.youtube.com/watch?v=n7DNueHGkqE&amp;index=19&amp;list=PLlMkM4tgfjnLSOjrEJN31gZATbcj_MpUm</a:t>
            </a:r>
            <a:endParaRPr lang="en-US" sz="1100" dirty="0"/>
          </a:p>
        </p:txBody>
      </p:sp>
      <p:grpSp>
        <p:nvGrpSpPr>
          <p:cNvPr id="8" name="Group 7"/>
          <p:cNvGrpSpPr/>
          <p:nvPr/>
        </p:nvGrpSpPr>
        <p:grpSpPr>
          <a:xfrm>
            <a:off x="1680644" y="2278471"/>
            <a:ext cx="7981238" cy="3877468"/>
            <a:chOff x="1411260" y="2388393"/>
            <a:chExt cx="7105650" cy="34956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1260" y="2388393"/>
              <a:ext cx="7105650" cy="349567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056364" y="3087149"/>
              <a:ext cx="1143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/>
                <a:t>wx+b</a:t>
              </a:r>
              <a:endParaRPr lang="en-US" i="1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613" y="5779395"/>
            <a:ext cx="272415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784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82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Eras Medium ITC" panose="020B0602030504020804" pitchFamily="34" charset="0"/>
              </a:rPr>
              <a:t>Activation functions like human neuron…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76" y="1521353"/>
            <a:ext cx="7771623" cy="38758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300" y="5768068"/>
            <a:ext cx="5905500" cy="285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21600" y="4343400"/>
            <a:ext cx="42775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Eras Medium ITC" panose="020B0602030504020804" pitchFamily="34" charset="0"/>
              </a:rPr>
              <a:t>if f value is larger than certain criteria (e.g., </a:t>
            </a:r>
            <a:r>
              <a:rPr lang="en-US" sz="2000" dirty="0" err="1">
                <a:latin typeface="Eras Medium ITC" panose="020B0602030504020804" pitchFamily="34" charset="0"/>
              </a:rPr>
              <a:t>Prob</a:t>
            </a:r>
            <a:r>
              <a:rPr lang="en-US" sz="2000" dirty="0">
                <a:latin typeface="Eras Medium ITC" panose="020B0602030504020804" pitchFamily="34" charset="0"/>
              </a:rPr>
              <a:t>=0.5), output is 1 otherwise 0. (like logistic function)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59387" y="5510833"/>
            <a:ext cx="309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</a:t>
            </a:r>
            <a:r>
              <a:rPr lang="en-US" sz="2000" dirty="0"/>
              <a:t> is weight in this model</a:t>
            </a:r>
          </a:p>
        </p:txBody>
      </p:sp>
    </p:spTree>
    <p:extLst>
      <p:ext uri="{BB962C8B-B14F-4D97-AF65-F5344CB8AC3E}">
        <p14:creationId xmlns:p14="http://schemas.microsoft.com/office/powerpoint/2010/main" val="2966114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152267"/>
            <a:ext cx="11417300" cy="1325563"/>
          </a:xfrm>
        </p:spPr>
        <p:txBody>
          <a:bodyPr/>
          <a:lstStyle/>
          <a:p>
            <a:r>
              <a:rPr lang="en-US" dirty="0"/>
              <a:t>Let’s see Logistic Regression</a:t>
            </a:r>
            <a:br>
              <a:rPr lang="en-US" dirty="0"/>
            </a:br>
            <a:r>
              <a:rPr lang="en-US" dirty="0"/>
              <a:t>in Neural Network Setting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951" y="2696331"/>
            <a:ext cx="4562475" cy="221932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227856" y="3395792"/>
            <a:ext cx="1208015" cy="7382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/>
          <p:cNvCxnSpPr>
            <a:cxnSpLocks/>
            <a:stCxn id="5" idx="7"/>
          </p:cNvCxnSpPr>
          <p:nvPr/>
        </p:nvCxnSpPr>
        <p:spPr>
          <a:xfrm flipV="1">
            <a:off x="6258961" y="2118293"/>
            <a:ext cx="1670150" cy="13856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996223" y="1727062"/>
                <a:ext cx="2955681" cy="848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6223" y="1727062"/>
                <a:ext cx="2955681" cy="8486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/>
          <p:cNvSpPr/>
          <p:nvPr/>
        </p:nvSpPr>
        <p:spPr>
          <a:xfrm>
            <a:off x="2375598" y="2053554"/>
            <a:ext cx="595619" cy="5753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971217" y="2347169"/>
            <a:ext cx="1090570" cy="13254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110394" y="2905094"/>
                <a:ext cx="4837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394" y="2905094"/>
                <a:ext cx="483706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454400" y="2436281"/>
                <a:ext cx="632554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400" y="2436281"/>
                <a:ext cx="632554" cy="362984"/>
              </a:xfrm>
              <a:prstGeom prst="rect">
                <a:avLst/>
              </a:prstGeom>
              <a:blipFill rotWithShape="0">
                <a:blip r:embed="rId6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032796" y="3407651"/>
                <a:ext cx="4837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2796" y="3407651"/>
                <a:ext cx="483706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274416" y="4250669"/>
                <a:ext cx="4837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4416" y="4250669"/>
                <a:ext cx="483706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739343" y="4362812"/>
                <a:ext cx="508859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Eras Medium ITC" panose="020B0602030504020804" pitchFamily="34" charset="0"/>
                  </a:rPr>
                  <a:t>Let’s think about the 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400" dirty="0">
                  <a:latin typeface="Eras Medium ITC" panose="020B0602030504020804" pitchFamily="34" charset="0"/>
                </a:endParaRPr>
              </a:p>
              <a:p>
                <a:r>
                  <a:rPr lang="en-US" sz="2400" dirty="0">
                    <a:latin typeface="Eras Medium ITC" panose="020B0602030504020804" pitchFamily="34" charset="0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>
                    <a:latin typeface="Eras Medium ITC" panose="020B0602030504020804" pitchFamily="34" charset="0"/>
                  </a:rPr>
                  <a:t> is positive large number;</a:t>
                </a:r>
              </a:p>
              <a:p>
                <a:r>
                  <a:rPr lang="en-US" sz="2400" dirty="0">
                    <a:latin typeface="Eras Medium ITC" panose="020B0602030504020804" pitchFamily="34" charset="0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>
                    <a:latin typeface="Eras Medium ITC" panose="020B0602030504020804" pitchFamily="34" charset="0"/>
                  </a:rPr>
                  <a:t> is zero;</a:t>
                </a:r>
              </a:p>
              <a:p>
                <a:r>
                  <a:rPr lang="en-US" sz="2400" dirty="0">
                    <a:latin typeface="Eras Medium ITC" panose="020B0602030504020804" pitchFamily="34" charset="0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>
                    <a:latin typeface="Eras Medium ITC" panose="020B0602030504020804" pitchFamily="34" charset="0"/>
                  </a:rPr>
                  <a:t> is negative large number;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9343" y="4362812"/>
                <a:ext cx="5088596" cy="1569660"/>
              </a:xfrm>
              <a:prstGeom prst="rect">
                <a:avLst/>
              </a:prstGeom>
              <a:blipFill rotWithShape="0">
                <a:blip r:embed="rId9"/>
                <a:stretch>
                  <a:fillRect l="-1918" t="-2724" b="-8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>
            <a:cxnSpLocks/>
            <a:stCxn id="9" idx="2"/>
          </p:cNvCxnSpPr>
          <p:nvPr/>
        </p:nvCxnSpPr>
        <p:spPr>
          <a:xfrm>
            <a:off x="9474064" y="2575756"/>
            <a:ext cx="0" cy="1787056"/>
          </a:xfrm>
          <a:prstGeom prst="straightConnector1">
            <a:avLst/>
          </a:prstGeom>
          <a:ln w="1270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529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215774"/>
            <a:ext cx="1178420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Logistic Regression in Neural Network Algorithm 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98043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Logistic Regression Cost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=1/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98043"/>
                <a:ext cx="10515600" cy="4351338"/>
              </a:xfrm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659014" y="6221421"/>
            <a:ext cx="4379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Machine Learning in Coursera by Andrew Ng</a:t>
            </a:r>
          </a:p>
        </p:txBody>
      </p:sp>
      <p:sp>
        <p:nvSpPr>
          <p:cNvPr id="8" name="Oval 7"/>
          <p:cNvSpPr/>
          <p:nvPr/>
        </p:nvSpPr>
        <p:spPr>
          <a:xfrm>
            <a:off x="6736297" y="2440078"/>
            <a:ext cx="1342239" cy="6459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/>
          <p:cNvCxnSpPr>
            <a:cxnSpLocks/>
          </p:cNvCxnSpPr>
          <p:nvPr/>
        </p:nvCxnSpPr>
        <p:spPr>
          <a:xfrm flipV="1">
            <a:off x="7850582" y="2235472"/>
            <a:ext cx="1595422" cy="278410"/>
          </a:xfrm>
          <a:prstGeom prst="straightConnector1">
            <a:avLst/>
          </a:prstGeom>
          <a:ln w="127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9573416" y="1726003"/>
                <a:ext cx="1230465" cy="848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3416" y="1726003"/>
                <a:ext cx="1230465" cy="84869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819" y="4092575"/>
            <a:ext cx="4562475" cy="22193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17900" y="57277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Body of Neuron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90800" y="4224893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wires</a:t>
            </a: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 flipH="1" flipV="1">
            <a:off x="3860800" y="5384800"/>
            <a:ext cx="433217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>
          <a:xfrm flipH="1">
            <a:off x="2590801" y="4495800"/>
            <a:ext cx="482599" cy="230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294017" y="4317524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wires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 flipH="1">
            <a:off x="4165602" y="4686856"/>
            <a:ext cx="495298" cy="415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312817" y="3410684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Bias unit; x</a:t>
            </a:r>
            <a:r>
              <a:rPr lang="en-US" baseline="-25000" dirty="0"/>
              <a:t>0</a:t>
            </a:r>
            <a:r>
              <a:rPr lang="en-US" dirty="0"/>
              <a:t>=1</a:t>
            </a:r>
          </a:p>
        </p:txBody>
      </p:sp>
      <p:sp>
        <p:nvSpPr>
          <p:cNvPr id="21" name="Oval 20"/>
          <p:cNvSpPr/>
          <p:nvPr/>
        </p:nvSpPr>
        <p:spPr>
          <a:xfrm>
            <a:off x="1603248" y="3410685"/>
            <a:ext cx="543052" cy="54695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X</a:t>
            </a:r>
            <a:r>
              <a:rPr lang="en-US" sz="1600" b="1" baseline="-25000" dirty="0">
                <a:solidFill>
                  <a:schemeClr val="tx1"/>
                </a:solidFill>
              </a:rPr>
              <a:t>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6585312" y="3836923"/>
                <a:ext cx="489690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Garamond" panose="02020404030301010803" pitchFamily="18" charset="0"/>
                  </a:rPr>
                  <a:t>Here, y is observed DV (0 or 1). Conceptually,  we </a:t>
                </a:r>
                <a:r>
                  <a:rPr lang="en-US" sz="2000" dirty="0">
                    <a:highlight>
                      <a:srgbClr val="FFFF00"/>
                    </a:highlight>
                    <a:latin typeface="Garamond" panose="02020404030301010803" pitchFamily="18" charset="0"/>
                  </a:rPr>
                  <a:t>want to find </a:t>
                </a:r>
                <a14:m>
                  <m:oMath xmlns:m="http://schemas.openxmlformats.org/officeDocument/2006/math">
                    <m:r>
                      <a:rPr lang="en-US" sz="2000" i="1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>
                    <a:highlight>
                      <a:srgbClr val="FFFF00"/>
                    </a:highlight>
                    <a:latin typeface="Garamond" panose="02020404030301010803" pitchFamily="18" charset="0"/>
                  </a:rPr>
                  <a:t> to minimize the cost </a:t>
                </a:r>
                <a:r>
                  <a:rPr lang="en-US" sz="2000" dirty="0">
                    <a:latin typeface="Garamond" panose="02020404030301010803" pitchFamily="18" charset="0"/>
                  </a:rPr>
                  <a:t>function. Make sense? </a:t>
                </a: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312" y="3836923"/>
                <a:ext cx="4896903" cy="1015663"/>
              </a:xfrm>
              <a:prstGeom prst="rect">
                <a:avLst/>
              </a:prstGeom>
              <a:blipFill>
                <a:blip r:embed="rId6"/>
                <a:stretch>
                  <a:fillRect l="-1244" t="-2994" r="-622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9814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11407"/>
          <a:stretch/>
        </p:blipFill>
        <p:spPr>
          <a:xfrm>
            <a:off x="2072354" y="2797251"/>
            <a:ext cx="7324600" cy="18002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06" y="1339807"/>
            <a:ext cx="9229725" cy="154305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393578" y="6363624"/>
            <a:ext cx="5038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Eras Medium ITC" panose="020B0602030504020804" pitchFamily="34" charset="0"/>
              </a:rPr>
              <a:t>Machine Learning in Coursera by Andrew 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0007" y="505003"/>
            <a:ext cx="10429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Eras Medium ITC" panose="020B0602030504020804" pitchFamily="34" charset="0"/>
              </a:rPr>
              <a:t>Rephrase the Cost Function of Logistic Regression as follows: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403836" y="4803442"/>
                <a:ext cx="740270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Eras Medium ITC" panose="020B0602030504020804" pitchFamily="34" charset="0"/>
                  </a:rPr>
                  <a:t>If y=1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>
                    <a:latin typeface="Eras Medium ITC" panose="020B0602030504020804" pitchFamily="34" charset="0"/>
                  </a:rPr>
                  <a:t> is positive large, what happens to cost function?</a:t>
                </a:r>
              </a:p>
              <a:p>
                <a:r>
                  <a:rPr lang="en-US" sz="2000" dirty="0">
                    <a:latin typeface="Eras Medium ITC" panose="020B0602030504020804" pitchFamily="34" charset="0"/>
                  </a:rPr>
                  <a:t>	</a:t>
                </a:r>
                <a:r>
                  <a:rPr lang="en-US" sz="2000" dirty="0">
                    <a:latin typeface="Eras Medium ITC" panose="020B0602030504020804" pitchFamily="34" charset="0"/>
                    <a:sym typeface="Wingdings" panose="05000000000000000000" pitchFamily="2" charset="2"/>
                  </a:rPr>
                  <a:t> </a:t>
                </a:r>
                <a:r>
                  <a:rPr lang="en-US" sz="2000" i="1" dirty="0">
                    <a:solidFill>
                      <a:srgbClr val="0070C0"/>
                    </a:solidFill>
                    <a:latin typeface="Eras Medium ITC" panose="020B0602030504020804" pitchFamily="34" charset="0"/>
                    <a:sym typeface="Wingdings" panose="05000000000000000000" pitchFamily="2" charset="2"/>
                  </a:rPr>
                  <a:t>cost goes to zero.</a:t>
                </a:r>
                <a:endParaRPr lang="en-US" sz="2000" i="1" dirty="0">
                  <a:solidFill>
                    <a:srgbClr val="0070C0"/>
                  </a:solidFill>
                  <a:latin typeface="Eras Medium ITC" panose="020B0602030504020804" pitchFamily="34" charset="0"/>
                </a:endParaRPr>
              </a:p>
              <a:p>
                <a:r>
                  <a:rPr lang="en-US" sz="2000" dirty="0">
                    <a:latin typeface="Eras Medium ITC" panose="020B0602030504020804" pitchFamily="34" charset="0"/>
                  </a:rPr>
                  <a:t>If y=0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>
                    <a:latin typeface="Eras Medium ITC" panose="020B0602030504020804" pitchFamily="34" charset="0"/>
                  </a:rPr>
                  <a:t> is negative large, what happens to cost function?</a:t>
                </a:r>
              </a:p>
              <a:p>
                <a:r>
                  <a:rPr lang="en-US" sz="2000" dirty="0">
                    <a:latin typeface="Eras Medium ITC" panose="020B0602030504020804" pitchFamily="34" charset="0"/>
                    <a:sym typeface="Wingdings" panose="05000000000000000000" pitchFamily="2" charset="2"/>
                  </a:rPr>
                  <a:t> </a:t>
                </a:r>
                <a:r>
                  <a:rPr lang="en-US" sz="2000" b="1" dirty="0">
                    <a:latin typeface="Eras Medium ITC" panose="020B0602030504020804" pitchFamily="34" charset="0"/>
                    <a:sym typeface="Wingdings" panose="05000000000000000000" pitchFamily="2" charset="2"/>
                  </a:rPr>
                  <a:t>The cost function search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000" b="1" dirty="0">
                    <a:latin typeface="Eras Medium ITC" panose="020B0602030504020804" pitchFamily="34" charset="0"/>
                  </a:rPr>
                  <a:t> (parameters) to minimize cost…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836" y="4803442"/>
                <a:ext cx="7402707" cy="1323439"/>
              </a:xfrm>
              <a:prstGeom prst="rect">
                <a:avLst/>
              </a:prstGeom>
              <a:blipFill>
                <a:blip r:embed="rId5"/>
                <a:stretch>
                  <a:fillRect l="-823" t="-2304" r="-741" b="-7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227906" y="6348235"/>
            <a:ext cx="6858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latin typeface="Garamond" panose="02020404030301010803" pitchFamily="18" charset="0"/>
              </a:rPr>
              <a:t>Similar Thinking as we learned in Logistic regression setting…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A478E7-1B9C-46D0-90B7-A61CC581717C}"/>
              </a:ext>
            </a:extLst>
          </p:cNvPr>
          <p:cNvSpPr txBox="1"/>
          <p:nvPr/>
        </p:nvSpPr>
        <p:spPr>
          <a:xfrm>
            <a:off x="9335993" y="1956520"/>
            <a:ext cx="2856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Eras Medium ITC" panose="020B0602030504020804" pitchFamily="34" charset="0"/>
              </a:rPr>
              <a:t>(+ Regularization Term)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82FA53-499E-4122-B682-BA330B453B3D}"/>
                  </a:ext>
                </a:extLst>
              </p:cNvPr>
              <p:cNvSpPr txBox="1"/>
              <p:nvPr/>
            </p:nvSpPr>
            <p:spPr>
              <a:xfrm>
                <a:off x="9912624" y="4243789"/>
                <a:ext cx="1964320" cy="707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82FA53-499E-4122-B682-BA330B453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2624" y="4243789"/>
                <a:ext cx="1964320" cy="7073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2339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4FEA1-B741-41A8-B3B7-F69A8D45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to reduce the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EC840-A97C-4CF0-A0BF-79EAAB700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Gradient Descent is the process of minimizing a function by following the gradients of the cost function. https://towardsdatascience.com/gradient-descent-in-a-nutshell-eaf8c18212f0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0E76C7-F874-4701-8E97-A8B674073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77169"/>
            <a:ext cx="2809331" cy="3083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04C85C-99C8-415C-B3A7-72925D8F2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211" y="3677169"/>
            <a:ext cx="5716658" cy="266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98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>
                <a:latin typeface="Eras Medium ITC" panose="020B0602030504020804" pitchFamily="34" charset="0"/>
              </a:rPr>
              <a:t>R Demonstration for Logistic Regression in Neural Network:</a:t>
            </a:r>
            <a:br>
              <a:rPr lang="en-US" sz="3200" dirty="0">
                <a:latin typeface="Eras Medium ITC" panose="020B0602030504020804" pitchFamily="34" charset="0"/>
              </a:rPr>
            </a:br>
            <a:r>
              <a:rPr lang="en-US" sz="3200" dirty="0">
                <a:solidFill>
                  <a:srgbClr val="0070C0"/>
                </a:solidFill>
                <a:latin typeface="Eras Medium ITC" panose="020B0602030504020804" pitchFamily="34" charset="0"/>
              </a:rPr>
              <a:t>Let’s use ‘</a:t>
            </a:r>
            <a:r>
              <a:rPr lang="en-US" sz="3200" dirty="0" err="1">
                <a:solidFill>
                  <a:srgbClr val="0070C0"/>
                </a:solidFill>
                <a:latin typeface="Eras Medium ITC" panose="020B0602030504020804" pitchFamily="34" charset="0"/>
              </a:rPr>
              <a:t>logit_nnet</a:t>
            </a:r>
            <a:r>
              <a:rPr lang="en-US" sz="3200" dirty="0">
                <a:solidFill>
                  <a:srgbClr val="0070C0"/>
                </a:solidFill>
                <a:latin typeface="Eras Medium ITC" panose="020B0602030504020804" pitchFamily="34" charset="0"/>
              </a:rPr>
              <a:t>’ function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Eras Medium ITC" panose="020B0602030504020804" pitchFamily="34" charset="0"/>
              </a:rPr>
              <a:t>Let’s run logistic regression in neural network with simulation data and then compare the estimated parameter W and true parameters. </a:t>
            </a:r>
          </a:p>
          <a:p>
            <a:pPr lvl="1"/>
            <a:r>
              <a:rPr lang="en-US" dirty="0">
                <a:latin typeface="Eras Medium ITC" panose="020B0602030504020804" pitchFamily="34" charset="0"/>
              </a:rPr>
              <a:t>Try step size of 0.01 with number of iterations of 10,000.</a:t>
            </a:r>
          </a:p>
          <a:p>
            <a:r>
              <a:rPr lang="en-US" dirty="0">
                <a:latin typeface="Eras Medium ITC" panose="020B0602030504020804" pitchFamily="34" charset="0"/>
              </a:rPr>
              <a:t>Now let’s run classic logistic regression code to compare estimated parameters.</a:t>
            </a:r>
          </a:p>
          <a:p>
            <a:r>
              <a:rPr lang="en-US" dirty="0">
                <a:latin typeface="Eras Medium ITC" panose="020B0602030504020804" pitchFamily="34" charset="0"/>
              </a:rPr>
              <a:t>Let’s check training data prediction accuracy between Logistic Regression in Neural Networks and Classic Logistic Regression</a:t>
            </a:r>
          </a:p>
          <a:p>
            <a:endParaRPr lang="en-US" dirty="0">
              <a:latin typeface="Eras Medium ITC" panose="020B06020305040208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52500" y="5567363"/>
            <a:ext cx="10287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aramond" panose="02020404030301010803" pitchFamily="18" charset="0"/>
              </a:rPr>
              <a:t>So, can we find similar results (estimated parameters) between neural network setting and logistic regression?</a:t>
            </a:r>
          </a:p>
        </p:txBody>
      </p:sp>
    </p:spTree>
    <p:extLst>
      <p:ext uri="{BB962C8B-B14F-4D97-AF65-F5344CB8AC3E}">
        <p14:creationId xmlns:p14="http://schemas.microsoft.com/office/powerpoint/2010/main" val="2628228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Eras Medium ITC" panose="020B0602030504020804" pitchFamily="34" charset="0"/>
              </a:rPr>
              <a:t>Binary Logistic Regression in Neural Network</a:t>
            </a:r>
            <a:br>
              <a:rPr lang="en-US" dirty="0">
                <a:latin typeface="Eras Medium ITC" panose="020B0602030504020804" pitchFamily="34" charset="0"/>
              </a:rPr>
            </a:br>
            <a:r>
              <a:rPr lang="en-US" dirty="0">
                <a:latin typeface="Eras Medium ITC" panose="020B0602030504020804" pitchFamily="34" charset="0"/>
              </a:rPr>
              <a:t>(Catalog Data)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ras Medium ITC" panose="020B0602030504020804" pitchFamily="34" charset="0"/>
              </a:rPr>
              <a:t>Let’s run and practice both </a:t>
            </a:r>
            <a:r>
              <a:rPr lang="en-US" dirty="0" err="1">
                <a:latin typeface="Eras Medium ITC" panose="020B0602030504020804" pitchFamily="34" charset="0"/>
              </a:rPr>
              <a:t>nnet.model</a:t>
            </a:r>
            <a:r>
              <a:rPr lang="en-US" dirty="0">
                <a:latin typeface="Eras Medium ITC" panose="020B0602030504020804" pitchFamily="34" charset="0"/>
              </a:rPr>
              <a:t> and classic logistic regression with the Catalog Data… (using different number of iterations)</a:t>
            </a:r>
          </a:p>
          <a:p>
            <a:r>
              <a:rPr lang="en-US" dirty="0">
                <a:latin typeface="Eras Medium ITC" panose="020B0602030504020804" pitchFamily="34" charset="0"/>
              </a:rPr>
              <a:t>Both estimated parameters are similar? </a:t>
            </a:r>
          </a:p>
          <a:p>
            <a:r>
              <a:rPr lang="en-US" dirty="0">
                <a:latin typeface="Eras Medium ITC" panose="020B0602030504020804" pitchFamily="34" charset="0"/>
              </a:rPr>
              <a:t>What is prediction accuracy with </a:t>
            </a:r>
            <a:r>
              <a:rPr lang="en-US" dirty="0" err="1">
                <a:latin typeface="Eras Medium ITC" panose="020B0602030504020804" pitchFamily="34" charset="0"/>
              </a:rPr>
              <a:t>nnet.model</a:t>
            </a:r>
            <a:r>
              <a:rPr lang="en-US" dirty="0">
                <a:latin typeface="Eras Medium ITC" panose="020B0602030504020804" pitchFamily="34" charset="0"/>
              </a:rPr>
              <a:t>?</a:t>
            </a:r>
          </a:p>
          <a:p>
            <a:r>
              <a:rPr lang="en-US" dirty="0">
                <a:latin typeface="Eras Medium ITC" panose="020B0602030504020804" pitchFamily="34" charset="0"/>
              </a:rPr>
              <a:t>What is prediction accuracy with classic logistic regression?</a:t>
            </a:r>
          </a:p>
          <a:p>
            <a:r>
              <a:rPr lang="en-US" dirty="0">
                <a:latin typeface="Eras Medium ITC" panose="020B0602030504020804" pitchFamily="34" charset="0"/>
              </a:rPr>
              <a:t>Are there comparable?</a:t>
            </a:r>
          </a:p>
          <a:p>
            <a:endParaRPr lang="en-US" dirty="0">
              <a:latin typeface="Eras Medium ITC" panose="020B06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322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533"/>
            <a:ext cx="10515600" cy="1182872"/>
          </a:xfrm>
        </p:spPr>
        <p:txBody>
          <a:bodyPr/>
          <a:lstStyle/>
          <a:p>
            <a:r>
              <a:rPr lang="en-US" dirty="0">
                <a:latin typeface="Eras Medium ITC" panose="020B0602030504020804" pitchFamily="34" charset="0"/>
              </a:rPr>
              <a:t>More in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60515"/>
            <a:ext cx="11163300" cy="4351338"/>
          </a:xfrm>
        </p:spPr>
        <p:txBody>
          <a:bodyPr/>
          <a:lstStyle/>
          <a:p>
            <a:r>
              <a:rPr lang="en-US" dirty="0">
                <a:latin typeface="Eras Medium ITC" panose="020B0602030504020804" pitchFamily="34" charset="0"/>
              </a:rPr>
              <a:t>Then, why neural Networks even though we have classic logistic regression?</a:t>
            </a:r>
          </a:p>
          <a:p>
            <a:r>
              <a:rPr lang="en-US" dirty="0">
                <a:latin typeface="Eras Medium ITC" panose="020B0602030504020804" pitchFamily="34" charset="0"/>
              </a:rPr>
              <a:t>Non-linear classification: adding square or cube term with multiple features </a:t>
            </a:r>
            <a:r>
              <a:rPr lang="en-US" dirty="0">
                <a:latin typeface="Eras Medium ITC" panose="020B0602030504020804" pitchFamily="34" charset="0"/>
                <a:sym typeface="Wingdings" panose="05000000000000000000" pitchFamily="2" charset="2"/>
              </a:rPr>
              <a:t> exponentially increase number of predictors in simple logistic regression</a:t>
            </a:r>
            <a:r>
              <a:rPr lang="en-US" dirty="0">
                <a:latin typeface="Eras Medium ITC" panose="020B0602030504020804" pitchFamily="34" charset="0"/>
              </a:rPr>
              <a:t>.</a:t>
            </a:r>
          </a:p>
          <a:p>
            <a:r>
              <a:rPr lang="en-US" dirty="0">
                <a:latin typeface="Eras Medium ITC" panose="020B0602030504020804" pitchFamily="34" charset="0"/>
              </a:rPr>
              <a:t>Neural Networks can provide simple solution for this problem.</a:t>
            </a:r>
          </a:p>
          <a:p>
            <a:endParaRPr lang="en-US" dirty="0">
              <a:latin typeface="Eras Medium ITC" panose="020B0602030504020804" pitchFamily="34" charset="0"/>
            </a:endParaRPr>
          </a:p>
          <a:p>
            <a:endParaRPr lang="en-US" dirty="0">
              <a:latin typeface="Eras Medium ITC" panose="020B06020305040208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891" y="3762375"/>
            <a:ext cx="8029575" cy="30956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80877" y="6069503"/>
            <a:ext cx="5620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Reference: Machine Learning in Coursera by Andrew Ng;</a:t>
            </a:r>
          </a:p>
          <a:p>
            <a:r>
              <a:rPr lang="en-US" dirty="0"/>
              <a:t>I strongly recommend to watch his lecture in MOOC</a:t>
            </a:r>
          </a:p>
        </p:txBody>
      </p:sp>
    </p:spTree>
    <p:extLst>
      <p:ext uri="{BB962C8B-B14F-4D97-AF65-F5344CB8AC3E}">
        <p14:creationId xmlns:p14="http://schemas.microsoft.com/office/powerpoint/2010/main" val="4128184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ras Medium ITC" panose="020B0602030504020804" pitchFamily="34" charset="0"/>
              </a:rPr>
              <a:t>Examples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Eras Medium ITC" panose="020B0602030504020804" pitchFamily="34" charset="0"/>
              </a:rPr>
              <a:t>Recent Example in GO game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Eras Medium ITC" panose="020B0602030504020804" pitchFamily="34" charset="0"/>
              </a:rPr>
              <a:t>Examples in Marketing/Business</a:t>
            </a:r>
          </a:p>
        </p:txBody>
      </p:sp>
    </p:spTree>
    <p:extLst>
      <p:ext uri="{BB962C8B-B14F-4D97-AF65-F5344CB8AC3E}">
        <p14:creationId xmlns:p14="http://schemas.microsoft.com/office/powerpoint/2010/main" val="1858377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100" y="94595"/>
            <a:ext cx="10515600" cy="1325563"/>
          </a:xfrm>
        </p:spPr>
        <p:txBody>
          <a:bodyPr/>
          <a:lstStyle/>
          <a:p>
            <a:r>
              <a:rPr lang="en-US" dirty="0"/>
              <a:t>Simple Neural Network Model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546100" y="1825625"/>
            <a:ext cx="9004300" cy="4340224"/>
            <a:chOff x="1447800" y="2082800"/>
            <a:chExt cx="9004300" cy="4340224"/>
          </a:xfrm>
        </p:grpSpPr>
        <p:sp>
          <p:nvSpPr>
            <p:cNvPr id="4" name="Oval 3"/>
            <p:cNvSpPr/>
            <p:nvPr/>
          </p:nvSpPr>
          <p:spPr>
            <a:xfrm>
              <a:off x="1587500" y="2082800"/>
              <a:ext cx="1130300" cy="100330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X1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1587500" y="3343275"/>
              <a:ext cx="1130300" cy="100330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X2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1587500" y="4660900"/>
              <a:ext cx="1130300" cy="100330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X3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673600" y="2082800"/>
              <a:ext cx="1130300" cy="10033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a1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4673600" y="3343275"/>
              <a:ext cx="1130300" cy="10033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a2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4673600" y="4660900"/>
              <a:ext cx="1130300" cy="10033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a3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7448550" y="3343275"/>
              <a:ext cx="1130300" cy="10033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447800" y="6053692"/>
              <a:ext cx="1873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Eras Medium ITC" panose="020B0602030504020804" pitchFamily="34" charset="0"/>
                </a:rPr>
                <a:t>Input layer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48550" y="4603750"/>
              <a:ext cx="1397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Output layer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498975" y="6021943"/>
              <a:ext cx="1873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Eras Medium ITC" panose="020B0602030504020804" pitchFamily="34" charset="0"/>
                </a:rPr>
                <a:t>Hidden layer</a:t>
              </a:r>
            </a:p>
          </p:txBody>
        </p:sp>
        <p:cxnSp>
          <p:nvCxnSpPr>
            <p:cNvPr id="17" name="Straight Arrow Connector 16"/>
            <p:cNvCxnSpPr>
              <a:stCxn id="4" idx="6"/>
              <a:endCxn id="9" idx="2"/>
            </p:cNvCxnSpPr>
            <p:nvPr/>
          </p:nvCxnSpPr>
          <p:spPr>
            <a:xfrm>
              <a:off x="2717800" y="2584450"/>
              <a:ext cx="1955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2717800" y="3844925"/>
              <a:ext cx="1955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2717800" y="5118100"/>
              <a:ext cx="1955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cxnSpLocks/>
              <a:stCxn id="4" idx="6"/>
              <a:endCxn id="10" idx="2"/>
            </p:cNvCxnSpPr>
            <p:nvPr/>
          </p:nvCxnSpPr>
          <p:spPr>
            <a:xfrm>
              <a:off x="2717800" y="2584450"/>
              <a:ext cx="1955800" cy="12604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cxnSpLocks/>
              <a:stCxn id="4" idx="6"/>
              <a:endCxn id="11" idx="2"/>
            </p:cNvCxnSpPr>
            <p:nvPr/>
          </p:nvCxnSpPr>
          <p:spPr>
            <a:xfrm>
              <a:off x="2717800" y="2584450"/>
              <a:ext cx="1955800" cy="25781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2717800" y="2584450"/>
              <a:ext cx="1955800" cy="12604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cxnSpLocks/>
              <a:stCxn id="8" idx="6"/>
              <a:endCxn id="9" idx="2"/>
            </p:cNvCxnSpPr>
            <p:nvPr/>
          </p:nvCxnSpPr>
          <p:spPr>
            <a:xfrm flipV="1">
              <a:off x="2717800" y="2584450"/>
              <a:ext cx="1955800" cy="25781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cxnSpLocks/>
              <a:stCxn id="7" idx="6"/>
              <a:endCxn id="11" idx="2"/>
            </p:cNvCxnSpPr>
            <p:nvPr/>
          </p:nvCxnSpPr>
          <p:spPr>
            <a:xfrm>
              <a:off x="2717800" y="3844925"/>
              <a:ext cx="1955800" cy="13176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cxnSpLocks/>
              <a:stCxn id="8" idx="6"/>
              <a:endCxn id="10" idx="2"/>
            </p:cNvCxnSpPr>
            <p:nvPr/>
          </p:nvCxnSpPr>
          <p:spPr>
            <a:xfrm flipV="1">
              <a:off x="2717800" y="3844925"/>
              <a:ext cx="1955800" cy="13176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cxnSpLocks/>
              <a:stCxn id="9" idx="6"/>
            </p:cNvCxnSpPr>
            <p:nvPr/>
          </p:nvCxnSpPr>
          <p:spPr>
            <a:xfrm>
              <a:off x="5803900" y="2584450"/>
              <a:ext cx="1644650" cy="12604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cxnSpLocks/>
              <a:stCxn id="10" idx="6"/>
              <a:endCxn id="12" idx="2"/>
            </p:cNvCxnSpPr>
            <p:nvPr/>
          </p:nvCxnSpPr>
          <p:spPr>
            <a:xfrm>
              <a:off x="5803900" y="3844925"/>
              <a:ext cx="16446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cxnSpLocks/>
              <a:endCxn id="12" idx="2"/>
            </p:cNvCxnSpPr>
            <p:nvPr/>
          </p:nvCxnSpPr>
          <p:spPr>
            <a:xfrm flipV="1">
              <a:off x="5803900" y="3844925"/>
              <a:ext cx="1644650" cy="12321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cxnSpLocks/>
            </p:cNvCxnSpPr>
            <p:nvPr/>
          </p:nvCxnSpPr>
          <p:spPr>
            <a:xfrm>
              <a:off x="8578850" y="3844925"/>
              <a:ext cx="7429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9448620" y="3629481"/>
                  <a:ext cx="1003480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8620" y="3629481"/>
                  <a:ext cx="1003480" cy="43088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2" name="TextBox 51"/>
          <p:cNvSpPr txBox="1"/>
          <p:nvPr/>
        </p:nvSpPr>
        <p:spPr>
          <a:xfrm>
            <a:off x="4419600" y="1220103"/>
            <a:ext cx="538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Eras Medium ITC" panose="020B0602030504020804" pitchFamily="34" charset="0"/>
              </a:rPr>
              <a:t>Activation of unit </a:t>
            </a:r>
            <a:r>
              <a:rPr lang="en-US" sz="2000" dirty="0" err="1">
                <a:latin typeface="Eras Medium ITC" panose="020B0602030504020804" pitchFamily="34" charset="0"/>
              </a:rPr>
              <a:t>i</a:t>
            </a:r>
            <a:r>
              <a:rPr lang="en-US" sz="2000" dirty="0">
                <a:latin typeface="Eras Medium ITC" panose="020B0602030504020804" pitchFamily="34" charset="0"/>
              </a:rPr>
              <a:t> in layer j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24524" y="5172411"/>
            <a:ext cx="5984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Eras Medium ITC" panose="020B0602030504020804" pitchFamily="34" charset="0"/>
              </a:rPr>
              <a:t>What is difference between Logistic Regression in Neural Network setting and the Neural Network Model here??</a:t>
            </a:r>
          </a:p>
        </p:txBody>
      </p:sp>
    </p:spTree>
    <p:extLst>
      <p:ext uri="{BB962C8B-B14F-4D97-AF65-F5344CB8AC3E}">
        <p14:creationId xmlns:p14="http://schemas.microsoft.com/office/powerpoint/2010/main" val="2479027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12900" y="1117600"/>
            <a:ext cx="8864600" cy="4463495"/>
            <a:chOff x="1587500" y="2082800"/>
            <a:chExt cx="8864600" cy="4463495"/>
          </a:xfrm>
        </p:grpSpPr>
        <p:sp>
          <p:nvSpPr>
            <p:cNvPr id="3" name="Oval 2"/>
            <p:cNvSpPr/>
            <p:nvPr/>
          </p:nvSpPr>
          <p:spPr>
            <a:xfrm>
              <a:off x="1587500" y="2082800"/>
              <a:ext cx="1130300" cy="100330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X1</a:t>
              </a:r>
            </a:p>
          </p:txBody>
        </p:sp>
        <p:sp>
          <p:nvSpPr>
            <p:cNvPr id="4" name="Oval 3"/>
            <p:cNvSpPr/>
            <p:nvPr/>
          </p:nvSpPr>
          <p:spPr>
            <a:xfrm>
              <a:off x="1587500" y="3343275"/>
              <a:ext cx="1130300" cy="100330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X2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1587500" y="4660900"/>
              <a:ext cx="1130300" cy="1003300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X3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4673600" y="2082800"/>
              <a:ext cx="1130300" cy="10033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a1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4673600" y="3343275"/>
              <a:ext cx="1130300" cy="10033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a2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4673600" y="4660900"/>
              <a:ext cx="1130300" cy="10033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a3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7448550" y="3343275"/>
              <a:ext cx="1130300" cy="10033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87500" y="6176963"/>
              <a:ext cx="1397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Input layer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315200" y="4502783"/>
              <a:ext cx="1816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Eras Medium ITC" panose="020B0602030504020804" pitchFamily="34" charset="0"/>
                </a:rPr>
                <a:t>Output layer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86400" y="6054304"/>
              <a:ext cx="1397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Hidden layer</a:t>
              </a:r>
            </a:p>
          </p:txBody>
        </p:sp>
        <p:cxnSp>
          <p:nvCxnSpPr>
            <p:cNvPr id="13" name="Straight Arrow Connector 12"/>
            <p:cNvCxnSpPr>
              <a:stCxn id="3" idx="6"/>
              <a:endCxn id="6" idx="2"/>
            </p:cNvCxnSpPr>
            <p:nvPr/>
          </p:nvCxnSpPr>
          <p:spPr>
            <a:xfrm>
              <a:off x="2717800" y="2584450"/>
              <a:ext cx="1955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2717800" y="3844925"/>
              <a:ext cx="1955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2717800" y="5118100"/>
              <a:ext cx="1955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cxnSpLocks/>
              <a:stCxn id="3" idx="6"/>
              <a:endCxn id="7" idx="2"/>
            </p:cNvCxnSpPr>
            <p:nvPr/>
          </p:nvCxnSpPr>
          <p:spPr>
            <a:xfrm>
              <a:off x="2717800" y="2584450"/>
              <a:ext cx="1955800" cy="12604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cxnSpLocks/>
              <a:stCxn id="3" idx="6"/>
              <a:endCxn id="8" idx="2"/>
            </p:cNvCxnSpPr>
            <p:nvPr/>
          </p:nvCxnSpPr>
          <p:spPr>
            <a:xfrm>
              <a:off x="2717800" y="2584450"/>
              <a:ext cx="1955800" cy="25781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cxnSpLocks/>
              <a:stCxn id="4" idx="6"/>
              <a:endCxn id="6" idx="2"/>
            </p:cNvCxnSpPr>
            <p:nvPr/>
          </p:nvCxnSpPr>
          <p:spPr>
            <a:xfrm flipV="1">
              <a:off x="2717800" y="2584450"/>
              <a:ext cx="1955800" cy="12604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cxnSpLocks/>
              <a:stCxn id="5" idx="6"/>
              <a:endCxn id="6" idx="2"/>
            </p:cNvCxnSpPr>
            <p:nvPr/>
          </p:nvCxnSpPr>
          <p:spPr>
            <a:xfrm flipV="1">
              <a:off x="2717800" y="2584450"/>
              <a:ext cx="1955800" cy="25781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cxnSpLocks/>
              <a:stCxn id="4" idx="6"/>
              <a:endCxn id="8" idx="2"/>
            </p:cNvCxnSpPr>
            <p:nvPr/>
          </p:nvCxnSpPr>
          <p:spPr>
            <a:xfrm>
              <a:off x="2717800" y="3844925"/>
              <a:ext cx="1955800" cy="13176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cxnSpLocks/>
              <a:stCxn id="5" idx="6"/>
              <a:endCxn id="7" idx="2"/>
            </p:cNvCxnSpPr>
            <p:nvPr/>
          </p:nvCxnSpPr>
          <p:spPr>
            <a:xfrm flipV="1">
              <a:off x="2717800" y="3844925"/>
              <a:ext cx="1955800" cy="13176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cxnSpLocks/>
              <a:stCxn id="6" idx="6"/>
            </p:cNvCxnSpPr>
            <p:nvPr/>
          </p:nvCxnSpPr>
          <p:spPr>
            <a:xfrm>
              <a:off x="5803900" y="2584450"/>
              <a:ext cx="1644650" cy="12604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cxnSpLocks/>
              <a:stCxn id="7" idx="6"/>
              <a:endCxn id="9" idx="2"/>
            </p:cNvCxnSpPr>
            <p:nvPr/>
          </p:nvCxnSpPr>
          <p:spPr>
            <a:xfrm>
              <a:off x="5803900" y="3844925"/>
              <a:ext cx="16446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cxnSpLocks/>
              <a:endCxn id="9" idx="2"/>
            </p:cNvCxnSpPr>
            <p:nvPr/>
          </p:nvCxnSpPr>
          <p:spPr>
            <a:xfrm flipV="1">
              <a:off x="5803900" y="3844925"/>
              <a:ext cx="1644650" cy="12321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cxnSpLocks/>
            </p:cNvCxnSpPr>
            <p:nvPr/>
          </p:nvCxnSpPr>
          <p:spPr>
            <a:xfrm>
              <a:off x="8578850" y="3844925"/>
              <a:ext cx="7429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9448620" y="3629481"/>
                  <a:ext cx="1003480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8620" y="3629481"/>
                  <a:ext cx="1003480" cy="43088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Rectangle 26"/>
          <p:cNvSpPr/>
          <p:nvPr/>
        </p:nvSpPr>
        <p:spPr>
          <a:xfrm>
            <a:off x="1158875" y="533837"/>
            <a:ext cx="3530600" cy="546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7721600" y="5257929"/>
            <a:ext cx="37211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374481" y="5563950"/>
                <a:ext cx="645953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+</a:t>
                </a:r>
                <a:r>
                  <a:rPr lang="en-US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/>
                  <a:t>+</a:t>
                </a:r>
                <a:r>
                  <a:rPr lang="en-US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13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481" y="5563950"/>
                <a:ext cx="6459538" cy="430887"/>
              </a:xfrm>
              <a:prstGeom prst="rect">
                <a:avLst/>
              </a:prstGeom>
              <a:blipFill>
                <a:blip r:embed="rId3"/>
                <a:stretch>
                  <a:fillRect t="-24286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3553619" y="6151045"/>
            <a:ext cx="829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Doing similar thing like logistic regression with own a vector instead of X input data.</a:t>
            </a:r>
          </a:p>
        </p:txBody>
      </p:sp>
      <p:sp>
        <p:nvSpPr>
          <p:cNvPr id="31" name="Oval 30"/>
          <p:cNvSpPr/>
          <p:nvPr/>
        </p:nvSpPr>
        <p:spPr>
          <a:xfrm>
            <a:off x="4699000" y="0"/>
            <a:ext cx="1130300" cy="10033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a0</a:t>
            </a:r>
          </a:p>
        </p:txBody>
      </p:sp>
      <p:cxnSp>
        <p:nvCxnSpPr>
          <p:cNvPr id="32" name="Straight Arrow Connector 31"/>
          <p:cNvCxnSpPr>
            <a:cxnSpLocks/>
            <a:endCxn id="9" idx="1"/>
          </p:cNvCxnSpPr>
          <p:nvPr/>
        </p:nvCxnSpPr>
        <p:spPr>
          <a:xfrm>
            <a:off x="5819775" y="461446"/>
            <a:ext cx="1819704" cy="2063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6434243" y="717490"/>
                <a:ext cx="60029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243" y="717490"/>
                <a:ext cx="600293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6273800" y="1694419"/>
                <a:ext cx="5590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800" y="1694419"/>
                <a:ext cx="559063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6114918" y="2519037"/>
                <a:ext cx="5590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918" y="2519037"/>
                <a:ext cx="559063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6372093" y="3648114"/>
                <a:ext cx="5590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093" y="3648114"/>
                <a:ext cx="559063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6714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2936" y="68326"/>
            <a:ext cx="9790663" cy="100378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Eras Medium ITC" panose="020B0602030504020804" pitchFamily="34" charset="0"/>
              </a:rPr>
              <a:t>Origin of Neural Networks:</a:t>
            </a:r>
          </a:p>
          <a:p>
            <a:pPr marL="0" indent="0">
              <a:buNone/>
            </a:pPr>
            <a:r>
              <a:rPr lang="en-US" dirty="0">
                <a:latin typeface="Eras Medium ITC" panose="020B0602030504020804" pitchFamily="34" charset="0"/>
              </a:rPr>
              <a:t>Can we classify ‘+’ and ‘-’ by using linear function?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79036" y="6165502"/>
            <a:ext cx="7225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Sung Kim (HKUST) https://www.youtube.com/watch?v=n7DNueHGkqE&amp;index=19&amp;list=PLlMkM4tgfjnLSOjrEJN31gZATbcj_MpUm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984525" y="1319178"/>
            <a:ext cx="9331175" cy="3182107"/>
            <a:chOff x="2081561" y="2892573"/>
            <a:chExt cx="7038975" cy="235867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32004"/>
            <a:stretch/>
          </p:blipFill>
          <p:spPr>
            <a:xfrm>
              <a:off x="2081561" y="2892573"/>
              <a:ext cx="7038975" cy="226680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936147" y="3263317"/>
              <a:ext cx="494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x2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446645" y="4881911"/>
              <a:ext cx="494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x1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2641600" y="5067300"/>
            <a:ext cx="1701800" cy="749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9" idx="1"/>
          </p:cNvCxnSpPr>
          <p:nvPr/>
        </p:nvCxnSpPr>
        <p:spPr>
          <a:xfrm>
            <a:off x="1950915" y="4889500"/>
            <a:ext cx="690685" cy="552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9" idx="1"/>
          </p:cNvCxnSpPr>
          <p:nvPr/>
        </p:nvCxnSpPr>
        <p:spPr>
          <a:xfrm flipV="1">
            <a:off x="1950915" y="5441950"/>
            <a:ext cx="690685" cy="386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288172" y="5405423"/>
            <a:ext cx="712302" cy="36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1322453" y="4629150"/>
            <a:ext cx="662073" cy="520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X1</a:t>
            </a:r>
          </a:p>
        </p:txBody>
      </p:sp>
      <p:sp>
        <p:nvSpPr>
          <p:cNvPr id="21" name="Oval 20"/>
          <p:cNvSpPr/>
          <p:nvPr/>
        </p:nvSpPr>
        <p:spPr>
          <a:xfrm>
            <a:off x="1322452" y="5635030"/>
            <a:ext cx="662073" cy="520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X2</a:t>
            </a:r>
          </a:p>
        </p:txBody>
      </p:sp>
      <p:sp>
        <p:nvSpPr>
          <p:cNvPr id="23" name="Oval 22"/>
          <p:cNvSpPr/>
          <p:nvPr/>
        </p:nvSpPr>
        <p:spPr>
          <a:xfrm>
            <a:off x="4964807" y="5149850"/>
            <a:ext cx="662073" cy="520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02686" y="4729885"/>
            <a:ext cx="47590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Well… Yes! This looks similar to Logistic Regression.</a:t>
            </a:r>
          </a:p>
        </p:txBody>
      </p:sp>
      <p:sp>
        <p:nvSpPr>
          <p:cNvPr id="2" name="Rectangle 1"/>
          <p:cNvSpPr/>
          <p:nvPr/>
        </p:nvSpPr>
        <p:spPr>
          <a:xfrm>
            <a:off x="4410736" y="1492080"/>
            <a:ext cx="7366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AND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430850" y="1492080"/>
            <a:ext cx="7366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18788063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2678"/>
            <a:ext cx="10515600" cy="1325563"/>
          </a:xfrm>
        </p:spPr>
        <p:txBody>
          <a:bodyPr/>
          <a:lstStyle/>
          <a:p>
            <a:r>
              <a:rPr lang="en-US" dirty="0"/>
              <a:t>OR problem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30701"/>
            <a:ext cx="4820392" cy="3286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531" y="3175835"/>
            <a:ext cx="4714875" cy="2686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169646" y="5861885"/>
                <a:ext cx="41575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g(-10+20x1+20x2)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646" y="5861885"/>
                <a:ext cx="4157500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2346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709482" y="6488668"/>
            <a:ext cx="463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Learning in Coursera by Andrew 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932564" y="4219340"/>
            <a:ext cx="116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79091" y="4655605"/>
            <a:ext cx="116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79091" y="5104570"/>
            <a:ext cx="116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860637" y="3807005"/>
            <a:ext cx="116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-10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18203" t="31157" r="60021" b="847"/>
          <a:stretch/>
        </p:blipFill>
        <p:spPr>
          <a:xfrm>
            <a:off x="7844637" y="106310"/>
            <a:ext cx="2032000" cy="305816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98515" y="1447690"/>
            <a:ext cx="553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Eras Medium ITC" panose="020B0602030504020804" pitchFamily="34" charset="0"/>
              </a:rPr>
              <a:t>Given the estimated Weights, we can solve the OR problem!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256835" y="3791088"/>
                <a:ext cx="708271" cy="405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835" y="3791088"/>
                <a:ext cx="708271" cy="40562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378549" y="3258982"/>
                <a:ext cx="1722415" cy="46820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549" y="3258982"/>
                <a:ext cx="1722415" cy="46820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6699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this?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41595" y="6403768"/>
            <a:ext cx="6526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Sung Kim (HKUST) https://www.youtube.com/watch?v=n7DNueHGkqE&amp;index=19&amp;list=PLlMkM4tgfjnLSOjrEJN31gZATbcj_MpUm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89417" y="1347489"/>
            <a:ext cx="3595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Logic for XOR problem?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417" y="2168616"/>
            <a:ext cx="3315400" cy="1631581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7257182" y="5103326"/>
            <a:ext cx="3661315" cy="704603"/>
            <a:chOff x="4970956" y="5132023"/>
            <a:chExt cx="3661315" cy="704603"/>
          </a:xfrm>
        </p:grpSpPr>
        <p:sp>
          <p:nvSpPr>
            <p:cNvPr id="12" name="Rectangle 11"/>
            <p:cNvSpPr/>
            <p:nvPr/>
          </p:nvSpPr>
          <p:spPr>
            <a:xfrm>
              <a:off x="6031684" y="5268286"/>
              <a:ext cx="1577131" cy="4949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5368954" y="5358042"/>
              <a:ext cx="604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5368954" y="5644666"/>
              <a:ext cx="604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7608815" y="5537007"/>
              <a:ext cx="6040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970956" y="5132023"/>
              <a:ext cx="427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x1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970956" y="5467294"/>
              <a:ext cx="427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x2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204912" y="5331095"/>
              <a:ext cx="427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7193109" y="4116584"/>
            <a:ext cx="4033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Can XOR problem be solved using the following box machine?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2272551" y="2248241"/>
            <a:ext cx="3261720" cy="2531793"/>
            <a:chOff x="3012080" y="1049607"/>
            <a:chExt cx="3261720" cy="2531793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3012080" y="1049607"/>
              <a:ext cx="0" cy="253179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3012080" y="3554500"/>
              <a:ext cx="3261720" cy="254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Plus 12"/>
            <p:cNvSpPr/>
            <p:nvPr/>
          </p:nvSpPr>
          <p:spPr>
            <a:xfrm>
              <a:off x="3454400" y="1384301"/>
              <a:ext cx="637929" cy="638760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Minus 22"/>
            <p:cNvSpPr/>
            <p:nvPr/>
          </p:nvSpPr>
          <p:spPr>
            <a:xfrm>
              <a:off x="4905079" y="1373351"/>
              <a:ext cx="992234" cy="621043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Plus 23"/>
            <p:cNvSpPr/>
            <p:nvPr/>
          </p:nvSpPr>
          <p:spPr>
            <a:xfrm>
              <a:off x="5112490" y="2464083"/>
              <a:ext cx="719739" cy="728455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Minus 24"/>
            <p:cNvSpPr/>
            <p:nvPr/>
          </p:nvSpPr>
          <p:spPr>
            <a:xfrm>
              <a:off x="3396038" y="2760396"/>
              <a:ext cx="937592" cy="460653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438400" y="491432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50131" y="4110488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19871" y="491432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546471" y="24868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746101" y="1690688"/>
            <a:ext cx="50800" cy="4117241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1944881" y="3434513"/>
            <a:ext cx="3704040" cy="14054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764802" y="3293385"/>
            <a:ext cx="74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635363" y="5910547"/>
            <a:ext cx="74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19013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hidden layer to solve XNOR problem!</a:t>
            </a:r>
          </a:p>
        </p:txBody>
      </p:sp>
      <p:sp>
        <p:nvSpPr>
          <p:cNvPr id="14" name="Oval 13"/>
          <p:cNvSpPr/>
          <p:nvPr/>
        </p:nvSpPr>
        <p:spPr>
          <a:xfrm>
            <a:off x="1835003" y="3771273"/>
            <a:ext cx="673100" cy="64611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X1</a:t>
            </a:r>
          </a:p>
        </p:txBody>
      </p:sp>
      <p:sp>
        <p:nvSpPr>
          <p:cNvPr id="15" name="Oval 14"/>
          <p:cNvSpPr/>
          <p:nvPr/>
        </p:nvSpPr>
        <p:spPr>
          <a:xfrm>
            <a:off x="1835003" y="4584073"/>
            <a:ext cx="673100" cy="64611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X2</a:t>
            </a:r>
          </a:p>
        </p:txBody>
      </p:sp>
      <p:cxnSp>
        <p:nvCxnSpPr>
          <p:cNvPr id="16" name="Straight Arrow Connector 15"/>
          <p:cNvCxnSpPr>
            <a:stCxn id="14" idx="6"/>
            <a:endCxn id="18" idx="2"/>
          </p:cNvCxnSpPr>
          <p:nvPr/>
        </p:nvCxnSpPr>
        <p:spPr>
          <a:xfrm>
            <a:off x="2508103" y="4094329"/>
            <a:ext cx="1870076" cy="1267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5" idx="6"/>
            <a:endCxn id="18" idx="2"/>
          </p:cNvCxnSpPr>
          <p:nvPr/>
        </p:nvCxnSpPr>
        <p:spPr>
          <a:xfrm>
            <a:off x="2508103" y="4907129"/>
            <a:ext cx="1870076" cy="454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4378179" y="5039058"/>
            <a:ext cx="673100" cy="64611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Y2</a:t>
            </a:r>
          </a:p>
        </p:txBody>
      </p:sp>
      <p:sp>
        <p:nvSpPr>
          <p:cNvPr id="19" name="Oval 18"/>
          <p:cNvSpPr/>
          <p:nvPr/>
        </p:nvSpPr>
        <p:spPr>
          <a:xfrm>
            <a:off x="1835003" y="2958473"/>
            <a:ext cx="673100" cy="64611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+1</a:t>
            </a:r>
          </a:p>
        </p:txBody>
      </p:sp>
      <p:cxnSp>
        <p:nvCxnSpPr>
          <p:cNvPr id="20" name="Straight Arrow Connector 19"/>
          <p:cNvCxnSpPr>
            <a:stCxn id="19" idx="6"/>
            <a:endCxn id="18" idx="1"/>
          </p:cNvCxnSpPr>
          <p:nvPr/>
        </p:nvCxnSpPr>
        <p:spPr>
          <a:xfrm>
            <a:off x="2508103" y="3281529"/>
            <a:ext cx="1968649" cy="1852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4378179" y="2635417"/>
            <a:ext cx="673100" cy="64611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Y1</a:t>
            </a:r>
          </a:p>
        </p:txBody>
      </p:sp>
      <p:cxnSp>
        <p:nvCxnSpPr>
          <p:cNvPr id="28" name="Straight Arrow Connector 27"/>
          <p:cNvCxnSpPr>
            <a:stCxn id="19" idx="6"/>
            <a:endCxn id="27" idx="2"/>
          </p:cNvCxnSpPr>
          <p:nvPr/>
        </p:nvCxnSpPr>
        <p:spPr>
          <a:xfrm flipV="1">
            <a:off x="2508103" y="2958473"/>
            <a:ext cx="1870076" cy="323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4" idx="6"/>
            <a:endCxn id="27" idx="2"/>
          </p:cNvCxnSpPr>
          <p:nvPr/>
        </p:nvCxnSpPr>
        <p:spPr>
          <a:xfrm flipV="1">
            <a:off x="2508103" y="2958473"/>
            <a:ext cx="1870076" cy="1135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5" idx="6"/>
            <a:endCxn id="27" idx="3"/>
          </p:cNvCxnSpPr>
          <p:nvPr/>
        </p:nvCxnSpPr>
        <p:spPr>
          <a:xfrm flipV="1">
            <a:off x="2508103" y="3186908"/>
            <a:ext cx="1968649" cy="1720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051279" y="2975852"/>
            <a:ext cx="2022476" cy="927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5051279" y="3903202"/>
            <a:ext cx="2022476" cy="1438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7073755" y="3577346"/>
            <a:ext cx="673100" cy="64611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Y*</a:t>
            </a:r>
          </a:p>
        </p:txBody>
      </p:sp>
      <p:cxnSp>
        <p:nvCxnSpPr>
          <p:cNvPr id="52" name="Straight Arrow Connector 51"/>
          <p:cNvCxnSpPr>
            <a:cxnSpLocks/>
          </p:cNvCxnSpPr>
          <p:nvPr/>
        </p:nvCxnSpPr>
        <p:spPr>
          <a:xfrm>
            <a:off x="7724721" y="3903202"/>
            <a:ext cx="7429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8594491" y="3687758"/>
                <a:ext cx="100348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4491" y="3687758"/>
                <a:ext cx="1003480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/>
          <p:cNvSpPr/>
          <p:nvPr/>
        </p:nvSpPr>
        <p:spPr>
          <a:xfrm>
            <a:off x="4102100" y="2260600"/>
            <a:ext cx="1222288" cy="3771900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421242" y="1690688"/>
            <a:ext cx="1555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Hidden layer</a:t>
            </a:r>
          </a:p>
        </p:txBody>
      </p:sp>
    </p:spTree>
    <p:extLst>
      <p:ext uri="{BB962C8B-B14F-4D97-AF65-F5344CB8AC3E}">
        <p14:creationId xmlns:p14="http://schemas.microsoft.com/office/powerpoint/2010/main" val="4009873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25563"/>
          </a:xfrm>
        </p:spPr>
        <p:txBody>
          <a:bodyPr/>
          <a:lstStyle/>
          <a:p>
            <a:r>
              <a:rPr lang="en-US" dirty="0"/>
              <a:t>X1 nor X2 Problem </a:t>
            </a:r>
          </a:p>
        </p:txBody>
      </p:sp>
      <p:sp>
        <p:nvSpPr>
          <p:cNvPr id="4" name="Oval 3"/>
          <p:cNvSpPr/>
          <p:nvPr/>
        </p:nvSpPr>
        <p:spPr>
          <a:xfrm>
            <a:off x="838200" y="2198688"/>
            <a:ext cx="673100" cy="646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X1</a:t>
            </a:r>
          </a:p>
        </p:txBody>
      </p:sp>
      <p:sp>
        <p:nvSpPr>
          <p:cNvPr id="5" name="Oval 4"/>
          <p:cNvSpPr/>
          <p:nvPr/>
        </p:nvSpPr>
        <p:spPr>
          <a:xfrm>
            <a:off x="838200" y="3011488"/>
            <a:ext cx="673100" cy="646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X2</a:t>
            </a:r>
          </a:p>
        </p:txBody>
      </p:sp>
      <p:cxnSp>
        <p:nvCxnSpPr>
          <p:cNvPr id="7" name="Straight Arrow Connector 6"/>
          <p:cNvCxnSpPr>
            <a:stCxn id="4" idx="6"/>
            <a:endCxn id="11" idx="2"/>
          </p:cNvCxnSpPr>
          <p:nvPr/>
        </p:nvCxnSpPr>
        <p:spPr>
          <a:xfrm>
            <a:off x="1511300" y="2521744"/>
            <a:ext cx="1346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5" idx="6"/>
            <a:endCxn id="11" idx="3"/>
          </p:cNvCxnSpPr>
          <p:nvPr/>
        </p:nvCxnSpPr>
        <p:spPr>
          <a:xfrm flipV="1">
            <a:off x="1511300" y="2750179"/>
            <a:ext cx="1444773" cy="584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2857500" y="2198688"/>
            <a:ext cx="673100" cy="646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Y1</a:t>
            </a:r>
          </a:p>
        </p:txBody>
      </p:sp>
      <p:sp>
        <p:nvSpPr>
          <p:cNvPr id="14" name="Oval 13"/>
          <p:cNvSpPr/>
          <p:nvPr/>
        </p:nvSpPr>
        <p:spPr>
          <a:xfrm>
            <a:off x="838200" y="1385888"/>
            <a:ext cx="673100" cy="646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+1</a:t>
            </a:r>
          </a:p>
        </p:txBody>
      </p:sp>
      <p:cxnSp>
        <p:nvCxnSpPr>
          <p:cNvPr id="15" name="Straight Arrow Connector 14"/>
          <p:cNvCxnSpPr>
            <a:stCxn id="14" idx="6"/>
            <a:endCxn id="11" idx="1"/>
          </p:cNvCxnSpPr>
          <p:nvPr/>
        </p:nvCxnSpPr>
        <p:spPr>
          <a:xfrm>
            <a:off x="1511300" y="1708944"/>
            <a:ext cx="1444773" cy="584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986036" y="1613451"/>
            <a:ext cx="49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060574" y="2198688"/>
            <a:ext cx="34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060574" y="2703904"/>
            <a:ext cx="34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4" name="Oval 23"/>
          <p:cNvSpPr/>
          <p:nvPr/>
        </p:nvSpPr>
        <p:spPr>
          <a:xfrm>
            <a:off x="3981303" y="2082173"/>
            <a:ext cx="673100" cy="64611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X1</a:t>
            </a:r>
          </a:p>
        </p:txBody>
      </p:sp>
      <p:sp>
        <p:nvSpPr>
          <p:cNvPr id="25" name="Oval 24"/>
          <p:cNvSpPr/>
          <p:nvPr/>
        </p:nvSpPr>
        <p:spPr>
          <a:xfrm>
            <a:off x="3981303" y="2894973"/>
            <a:ext cx="673100" cy="64611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X2</a:t>
            </a:r>
          </a:p>
        </p:txBody>
      </p:sp>
      <p:cxnSp>
        <p:nvCxnSpPr>
          <p:cNvPr id="26" name="Straight Arrow Connector 25"/>
          <p:cNvCxnSpPr>
            <a:stCxn id="24" idx="6"/>
            <a:endCxn id="28" idx="2"/>
          </p:cNvCxnSpPr>
          <p:nvPr/>
        </p:nvCxnSpPr>
        <p:spPr>
          <a:xfrm>
            <a:off x="4654403" y="2405229"/>
            <a:ext cx="1346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5" idx="6"/>
            <a:endCxn id="28" idx="3"/>
          </p:cNvCxnSpPr>
          <p:nvPr/>
        </p:nvCxnSpPr>
        <p:spPr>
          <a:xfrm flipV="1">
            <a:off x="4654403" y="2633664"/>
            <a:ext cx="1444773" cy="584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6000603" y="2082173"/>
            <a:ext cx="673100" cy="64611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Y2</a:t>
            </a:r>
          </a:p>
        </p:txBody>
      </p:sp>
      <p:sp>
        <p:nvSpPr>
          <p:cNvPr id="29" name="Oval 28"/>
          <p:cNvSpPr/>
          <p:nvPr/>
        </p:nvSpPr>
        <p:spPr>
          <a:xfrm>
            <a:off x="3981303" y="1269373"/>
            <a:ext cx="673100" cy="64611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+1</a:t>
            </a:r>
          </a:p>
        </p:txBody>
      </p:sp>
      <p:cxnSp>
        <p:nvCxnSpPr>
          <p:cNvPr id="30" name="Straight Arrow Connector 29"/>
          <p:cNvCxnSpPr>
            <a:stCxn id="29" idx="6"/>
            <a:endCxn id="28" idx="1"/>
          </p:cNvCxnSpPr>
          <p:nvPr/>
        </p:nvCxnSpPr>
        <p:spPr>
          <a:xfrm>
            <a:off x="4654403" y="1592429"/>
            <a:ext cx="1444773" cy="584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203677" y="1484406"/>
            <a:ext cx="49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03677" y="2082173"/>
            <a:ext cx="475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-7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203677" y="2587389"/>
            <a:ext cx="574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-7</a:t>
            </a:r>
          </a:p>
        </p:txBody>
      </p:sp>
      <p:sp>
        <p:nvSpPr>
          <p:cNvPr id="34" name="Oval 33"/>
          <p:cNvSpPr/>
          <p:nvPr/>
        </p:nvSpPr>
        <p:spPr>
          <a:xfrm>
            <a:off x="7241882" y="2055577"/>
            <a:ext cx="673100" cy="64611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Y1</a:t>
            </a:r>
          </a:p>
        </p:txBody>
      </p:sp>
      <p:sp>
        <p:nvSpPr>
          <p:cNvPr id="35" name="Oval 34"/>
          <p:cNvSpPr/>
          <p:nvPr/>
        </p:nvSpPr>
        <p:spPr>
          <a:xfrm>
            <a:off x="7241882" y="2868377"/>
            <a:ext cx="673100" cy="64611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Y2</a:t>
            </a:r>
          </a:p>
        </p:txBody>
      </p:sp>
      <p:cxnSp>
        <p:nvCxnSpPr>
          <p:cNvPr id="36" name="Straight Arrow Connector 35"/>
          <p:cNvCxnSpPr>
            <a:stCxn id="34" idx="6"/>
            <a:endCxn id="38" idx="2"/>
          </p:cNvCxnSpPr>
          <p:nvPr/>
        </p:nvCxnSpPr>
        <p:spPr>
          <a:xfrm>
            <a:off x="7914982" y="2378633"/>
            <a:ext cx="1346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5" idx="6"/>
            <a:endCxn id="38" idx="3"/>
          </p:cNvCxnSpPr>
          <p:nvPr/>
        </p:nvCxnSpPr>
        <p:spPr>
          <a:xfrm flipV="1">
            <a:off x="7914982" y="2607068"/>
            <a:ext cx="1444773" cy="584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9261182" y="2055577"/>
            <a:ext cx="673100" cy="64611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Y*</a:t>
            </a:r>
          </a:p>
        </p:txBody>
      </p:sp>
      <p:sp>
        <p:nvSpPr>
          <p:cNvPr id="39" name="Oval 38"/>
          <p:cNvSpPr/>
          <p:nvPr/>
        </p:nvSpPr>
        <p:spPr>
          <a:xfrm>
            <a:off x="7241882" y="1242777"/>
            <a:ext cx="673100" cy="64611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+1</a:t>
            </a:r>
          </a:p>
        </p:txBody>
      </p:sp>
      <p:cxnSp>
        <p:nvCxnSpPr>
          <p:cNvPr id="40" name="Straight Arrow Connector 39"/>
          <p:cNvCxnSpPr>
            <a:stCxn id="39" idx="6"/>
            <a:endCxn id="38" idx="1"/>
          </p:cNvCxnSpPr>
          <p:nvPr/>
        </p:nvCxnSpPr>
        <p:spPr>
          <a:xfrm>
            <a:off x="7914982" y="1565833"/>
            <a:ext cx="1444773" cy="584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464256" y="1457810"/>
            <a:ext cx="49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464256" y="2055577"/>
            <a:ext cx="49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385027" y="2519934"/>
            <a:ext cx="574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-11</a:t>
            </a:r>
          </a:p>
        </p:txBody>
      </p:sp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396040"/>
              </p:ext>
            </p:extLst>
          </p:nvPr>
        </p:nvGraphicFramePr>
        <p:xfrm>
          <a:off x="5829005" y="4218452"/>
          <a:ext cx="5686572" cy="1991367"/>
        </p:xfrm>
        <a:graphic>
          <a:graphicData uri="http://schemas.openxmlformats.org/drawingml/2006/table">
            <a:tbl>
              <a:tblPr/>
              <a:tblGrid>
                <a:gridCol w="947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77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77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77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77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77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02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Y*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XNOR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1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1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1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1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681111" y="3995032"/>
                <a:ext cx="4695677" cy="468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[0, 0]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000" dirty="0"/>
                  <a:t>-8=-8; Y1=s(-8)=0</a:t>
                </a: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111" y="3995032"/>
                <a:ext cx="4695677" cy="468783"/>
              </a:xfrm>
              <a:prstGeom prst="rect">
                <a:avLst/>
              </a:prstGeom>
              <a:blipFill rotWithShape="0">
                <a:blip r:embed="rId3"/>
                <a:stretch>
                  <a:fillRect l="-1429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681111" y="4647567"/>
                <a:ext cx="4695677" cy="462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[0, 0]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−7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−7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000" dirty="0"/>
                  <a:t>+3=3; Y1=s(3)=1</a:t>
                </a: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111" y="4647567"/>
                <a:ext cx="4695677" cy="462627"/>
              </a:xfrm>
              <a:prstGeom prst="rect">
                <a:avLst/>
              </a:prstGeom>
              <a:blipFill rotWithShape="0">
                <a:blip r:embed="rId4"/>
                <a:stretch>
                  <a:fillRect l="-142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668410" y="5320798"/>
                <a:ext cx="4695677" cy="463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[0, 1]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−11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000" dirty="0"/>
                  <a:t>+6=0-11+6=s(-5)=0</a:t>
                </a: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10" y="5320798"/>
                <a:ext cx="4695677" cy="463717"/>
              </a:xfrm>
              <a:prstGeom prst="rect">
                <a:avLst/>
              </a:prstGeom>
              <a:blipFill rotWithShape="0">
                <a:blip r:embed="rId5"/>
                <a:stretch>
                  <a:fillRect l="-1429" t="-1316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/>
          <p:cNvSpPr txBox="1"/>
          <p:nvPr/>
        </p:nvSpPr>
        <p:spPr>
          <a:xfrm>
            <a:off x="-9822" y="6396335"/>
            <a:ext cx="6010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Eras Medium ITC" panose="020B0602030504020804" pitchFamily="34" charset="0"/>
              </a:rPr>
              <a:t>Please do other three cases for yourselves!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9100" y="60325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104900" y="6023106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Y2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639982" y="5664200"/>
            <a:ext cx="198218" cy="484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1146736" y="5664200"/>
            <a:ext cx="61009" cy="386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326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58" y="724780"/>
            <a:ext cx="10623558" cy="52631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16800" y="6376769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Learning in Coursera by Andrew 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" y="105104"/>
            <a:ext cx="603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Eras Medium ITC" panose="020B0602030504020804" pitchFamily="34" charset="0"/>
              </a:rPr>
              <a:t>In-Class Practice Example.</a:t>
            </a:r>
          </a:p>
        </p:txBody>
      </p:sp>
    </p:spTree>
    <p:extLst>
      <p:ext uri="{BB962C8B-B14F-4D97-AF65-F5344CB8AC3E}">
        <p14:creationId xmlns:p14="http://schemas.microsoft.com/office/powerpoint/2010/main" val="1184215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188200" y="6307159"/>
            <a:ext cx="4875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Learning in Coursera by Andrew 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838" y="610401"/>
            <a:ext cx="9889709" cy="52696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05104"/>
            <a:ext cx="603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Eras Medium ITC" panose="020B0602030504020804" pitchFamily="34" charset="0"/>
              </a:rPr>
              <a:t>In-Class Practice Example.</a:t>
            </a:r>
          </a:p>
        </p:txBody>
      </p:sp>
    </p:spTree>
    <p:extLst>
      <p:ext uri="{BB962C8B-B14F-4D97-AF65-F5344CB8AC3E}">
        <p14:creationId xmlns:p14="http://schemas.microsoft.com/office/powerpoint/2010/main" val="4178748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latin typeface="Eras Medium ITC" panose="020B0602030504020804" pitchFamily="34" charset="0"/>
              </a:rPr>
              <a:t>Perceptrons</a:t>
            </a:r>
            <a:r>
              <a:rPr lang="en-US" sz="3600" dirty="0">
                <a:latin typeface="Eras Medium ITC" panose="020B0602030504020804" pitchFamily="34" charset="0"/>
              </a:rPr>
              <a:t> (1969) by Marvin Minsky (MIT AI Lab)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31131" cy="4351338"/>
          </a:xfrm>
        </p:spPr>
        <p:txBody>
          <a:bodyPr/>
          <a:lstStyle/>
          <a:p>
            <a:r>
              <a:rPr lang="en-US" dirty="0">
                <a:latin typeface="Eras Medium ITC" panose="020B0602030504020804" pitchFamily="34" charset="0"/>
              </a:rPr>
              <a:t>We need to use multilayer </a:t>
            </a:r>
            <a:r>
              <a:rPr lang="en-US" dirty="0" err="1">
                <a:latin typeface="Eras Medium ITC" panose="020B0602030504020804" pitchFamily="34" charset="0"/>
              </a:rPr>
              <a:t>perceptrons</a:t>
            </a:r>
            <a:r>
              <a:rPr lang="en-US" dirty="0">
                <a:latin typeface="Eras Medium ITC" panose="020B0602030504020804" pitchFamily="34" charset="0"/>
              </a:rPr>
              <a:t> (multilayer neural nets)</a:t>
            </a:r>
          </a:p>
          <a:p>
            <a:r>
              <a:rPr lang="en-US" dirty="0">
                <a:latin typeface="Eras Medium ITC" panose="020B0602030504020804" pitchFamily="34" charset="0"/>
              </a:rPr>
              <a:t>No one on earth had found a visible way to train multilayer </a:t>
            </a:r>
            <a:r>
              <a:rPr lang="en-US" dirty="0" err="1">
                <a:latin typeface="Eras Medium ITC" panose="020B0602030504020804" pitchFamily="34" charset="0"/>
              </a:rPr>
              <a:t>perceptrons</a:t>
            </a:r>
            <a:r>
              <a:rPr lang="en-US" dirty="0">
                <a:latin typeface="Eras Medium ITC" panose="020B0602030504020804" pitchFamily="34" charset="0"/>
              </a:rPr>
              <a:t> good enough to learn such simple functions (e.g., XOR)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6643" y="1690688"/>
            <a:ext cx="2546257" cy="37995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41595" y="6403768"/>
            <a:ext cx="6526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Sung Kim (HKUST) https://www.youtube.com/watch?v=n7DNueHGkqE&amp;index=19&amp;list=PLlMkM4tgfjnLSOjrEJN31gZATbcj_MpUm</a:t>
            </a:r>
          </a:p>
        </p:txBody>
      </p:sp>
    </p:spTree>
    <p:extLst>
      <p:ext uri="{BB962C8B-B14F-4D97-AF65-F5344CB8AC3E}">
        <p14:creationId xmlns:p14="http://schemas.microsoft.com/office/powerpoint/2010/main" val="94944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4355" y="24318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Eras Medium ITC" panose="020B0602030504020804" pitchFamily="34" charset="0"/>
              </a:rPr>
              <a:t>Deep Learning – Google </a:t>
            </a:r>
            <a:r>
              <a:rPr lang="en-US" sz="4000" dirty="0" err="1">
                <a:latin typeface="Eras Medium ITC" panose="020B0602030504020804" pitchFamily="34" charset="0"/>
              </a:rPr>
              <a:t>AlphaGo</a:t>
            </a:r>
            <a:r>
              <a:rPr lang="en-US" sz="4000" dirty="0">
                <a:latin typeface="Eras Medium ITC" panose="020B0602030504020804" pitchFamily="34" charset="0"/>
              </a:rPr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4355" y="1568751"/>
            <a:ext cx="11065778" cy="4351338"/>
          </a:xfrm>
        </p:spPr>
        <p:txBody>
          <a:bodyPr/>
          <a:lstStyle/>
          <a:p>
            <a:r>
              <a:rPr lang="en-US" dirty="0">
                <a:latin typeface="Eras Medium ITC" panose="020B0602030504020804" pitchFamily="34" charset="0"/>
              </a:rPr>
              <a:t>In 1997, Garry Kasparov was defeated by Deep Blue, a computer program written by IBM, running on a supercomputer.</a:t>
            </a:r>
          </a:p>
          <a:p>
            <a:endParaRPr lang="en-US" dirty="0">
              <a:latin typeface="Eras Medium ITC" panose="020B0602030504020804" pitchFamily="34" charset="0"/>
            </a:endParaRPr>
          </a:p>
          <a:p>
            <a:endParaRPr lang="en-US" dirty="0">
              <a:latin typeface="Eras Medium ITC" panose="020B0602030504020804" pitchFamily="34" charset="0"/>
            </a:endParaRPr>
          </a:p>
          <a:p>
            <a:endParaRPr lang="en-US" dirty="0">
              <a:latin typeface="Eras Medium ITC" panose="020B0602030504020804" pitchFamily="34" charset="0"/>
            </a:endParaRPr>
          </a:p>
          <a:p>
            <a:endParaRPr lang="en-US" dirty="0">
              <a:latin typeface="Eras Medium ITC" panose="020B0602030504020804" pitchFamily="34" charset="0"/>
            </a:endParaRPr>
          </a:p>
          <a:p>
            <a:endParaRPr lang="en-US" dirty="0">
              <a:latin typeface="Eras Medium ITC" panose="020B0602030504020804" pitchFamily="34" charset="0"/>
            </a:endParaRPr>
          </a:p>
          <a:p>
            <a:r>
              <a:rPr lang="en-US" dirty="0">
                <a:latin typeface="Eras Medium ITC" panose="020B0602030504020804" pitchFamily="34" charset="0"/>
              </a:rPr>
              <a:t>For chess, the tree would contain 10</a:t>
            </a:r>
            <a:r>
              <a:rPr lang="en-US" baseline="30000" dirty="0">
                <a:latin typeface="Eras Medium ITC" panose="020B0602030504020804" pitchFamily="34" charset="0"/>
              </a:rPr>
              <a:t>120</a:t>
            </a:r>
            <a:r>
              <a:rPr lang="en-US" dirty="0">
                <a:latin typeface="Eras Medium ITC" panose="020B0602030504020804" pitchFamily="34" charset="0"/>
              </a:rPr>
              <a:t> nodes, which seems impossible to store on a computer</a:t>
            </a:r>
          </a:p>
          <a:p>
            <a:endParaRPr lang="en-US" dirty="0">
              <a:latin typeface="Eras Medium ITC" panose="020B06020305040208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1244" y="608940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https://www.tastehit.com/blog/google-deepmind-alphago-how-it-works/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248" y="2479718"/>
            <a:ext cx="4292081" cy="25294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01333" y="2571148"/>
            <a:ext cx="1417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Eras Medium ITC" panose="020B0602030504020804" pitchFamily="34" charset="0"/>
              </a:rPr>
              <a:t>Game tree: Tic-Tac-Toe</a:t>
            </a:r>
          </a:p>
        </p:txBody>
      </p:sp>
    </p:spTree>
    <p:extLst>
      <p:ext uri="{BB962C8B-B14F-4D97-AF65-F5344CB8AC3E}">
        <p14:creationId xmlns:p14="http://schemas.microsoft.com/office/powerpoint/2010/main" val="1818719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173719"/>
            <a:ext cx="11582400" cy="1325563"/>
          </a:xfrm>
        </p:spPr>
        <p:txBody>
          <a:bodyPr/>
          <a:lstStyle/>
          <a:p>
            <a:r>
              <a:rPr lang="en-US" dirty="0">
                <a:latin typeface="Eras Medium ITC" panose="020B0602030504020804" pitchFamily="34" charset="0"/>
              </a:rPr>
              <a:t>Sad moment for neural network development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196" y="1296082"/>
            <a:ext cx="9781204" cy="508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53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11569699" cy="1325563"/>
          </a:xfrm>
        </p:spPr>
        <p:txBody>
          <a:bodyPr>
            <a:normAutofit/>
          </a:bodyPr>
          <a:lstStyle/>
          <a:p>
            <a:r>
              <a:rPr lang="en-US" sz="3600" dirty="0"/>
              <a:t>Recently better solution using various methods has been found…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42974"/>
            <a:ext cx="10274301" cy="561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093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175"/>
            <a:ext cx="121920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Eras Medium ITC" panose="020B0602030504020804" pitchFamily="34" charset="0"/>
              </a:rPr>
              <a:t>Challenges for Backpropagation of Neural Networks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572" t="53460"/>
          <a:stretch/>
        </p:blipFill>
        <p:spPr>
          <a:xfrm>
            <a:off x="451683" y="4170363"/>
            <a:ext cx="11413645" cy="2557463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1683" y="1055688"/>
            <a:ext cx="11149606" cy="461327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Eras Medium ITC" panose="020B0602030504020804" pitchFamily="34" charset="0"/>
              </a:rPr>
              <a:t>Backpropagation just did not work well for normal neural nets with many layers – </a:t>
            </a:r>
          </a:p>
          <a:p>
            <a:pPr lvl="1"/>
            <a:r>
              <a:rPr lang="en-US" sz="2800" dirty="0" err="1">
                <a:latin typeface="Eras Medium ITC" panose="020B0602030504020804" pitchFamily="34" charset="0"/>
              </a:rPr>
              <a:t>ReLU</a:t>
            </a:r>
            <a:r>
              <a:rPr lang="en-US" sz="2800" dirty="0">
                <a:latin typeface="Eras Medium ITC" panose="020B0602030504020804" pitchFamily="34" charset="0"/>
              </a:rPr>
              <a:t> (Rectified Linear Units) instead of sigmoid  – helps derivatives in the Backpropagation)</a:t>
            </a:r>
          </a:p>
          <a:p>
            <a:pPr lvl="1"/>
            <a:r>
              <a:rPr lang="en-US" sz="2800" dirty="0">
                <a:latin typeface="Eras Medium ITC" panose="020B0602030504020804" pitchFamily="34" charset="0"/>
              </a:rPr>
              <a:t>Faster Optimizers to find Weights (e.g. Stochastic Gradient Decent) </a:t>
            </a:r>
          </a:p>
          <a:p>
            <a:pPr lvl="1"/>
            <a:r>
              <a:rPr lang="en-US" sz="2800" dirty="0">
                <a:latin typeface="Eras Medium ITC" panose="020B0602030504020804" pitchFamily="34" charset="0"/>
              </a:rPr>
              <a:t>Variable Selection (dropout) to reduce Overfitting Issue</a:t>
            </a:r>
          </a:p>
        </p:txBody>
      </p:sp>
    </p:spTree>
    <p:extLst>
      <p:ext uri="{BB962C8B-B14F-4D97-AF65-F5344CB8AC3E}">
        <p14:creationId xmlns:p14="http://schemas.microsoft.com/office/powerpoint/2010/main" val="4000032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437" t="21181" r="20541"/>
          <a:stretch/>
        </p:blipFill>
        <p:spPr>
          <a:xfrm>
            <a:off x="381000" y="1254788"/>
            <a:ext cx="6883400" cy="50204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00" y="6436507"/>
            <a:ext cx="5905500" cy="2857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9000" y="292100"/>
            <a:ext cx="1094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Eras Medium ITC" panose="020B0602030504020804" pitchFamily="34" charset="0"/>
              </a:rPr>
              <a:t>Convolutional Neural Networks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12000" y="2057400"/>
            <a:ext cx="4724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Eras Medium ITC" panose="020B0602030504020804" pitchFamily="34" charset="0"/>
              </a:rPr>
              <a:t>Old idea but recently very popular!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Eras Medium ITC" panose="020B0602030504020804" pitchFamily="34" charset="0"/>
              </a:rPr>
              <a:t>Developed by mimicking how cat perceive and process the TV screen image…</a:t>
            </a:r>
          </a:p>
        </p:txBody>
      </p:sp>
    </p:spTree>
    <p:extLst>
      <p:ext uri="{BB962C8B-B14F-4D97-AF65-F5344CB8AC3E}">
        <p14:creationId xmlns:p14="http://schemas.microsoft.com/office/powerpoint/2010/main" val="22792289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00" y="609600"/>
            <a:ext cx="11584200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1197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the Neural Network with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ras Medium ITC" panose="020B0602030504020804" pitchFamily="34" charset="0"/>
              </a:rPr>
              <a:t>We can try this using R Neural Network package ‘</a:t>
            </a:r>
            <a:r>
              <a:rPr lang="en-US" dirty="0" err="1">
                <a:latin typeface="Eras Medium ITC" panose="020B0602030504020804" pitchFamily="34" charset="0"/>
              </a:rPr>
              <a:t>neuralnet</a:t>
            </a:r>
            <a:r>
              <a:rPr lang="en-US" dirty="0">
                <a:latin typeface="Eras Medium ITC" panose="020B0602030504020804" pitchFamily="34" charset="0"/>
              </a:rPr>
              <a:t>’</a:t>
            </a:r>
          </a:p>
          <a:p>
            <a:r>
              <a:rPr lang="en-US" dirty="0">
                <a:latin typeface="Eras Medium ITC" panose="020B0602030504020804" pitchFamily="34" charset="0"/>
              </a:rPr>
              <a:t>We can try this using Catalog sample dataset. </a:t>
            </a:r>
          </a:p>
          <a:p>
            <a:r>
              <a:rPr lang="en-US" dirty="0">
                <a:latin typeface="Eras Medium ITC" panose="020B0602030504020804" pitchFamily="34" charset="0"/>
              </a:rPr>
              <a:t>Let’s compare the prediction results between the binary logistic regression and </a:t>
            </a:r>
            <a:r>
              <a:rPr lang="en-US" dirty="0" err="1">
                <a:latin typeface="Eras Medium ITC" panose="020B0602030504020804" pitchFamily="34" charset="0"/>
              </a:rPr>
              <a:t>neuralnet</a:t>
            </a:r>
            <a:r>
              <a:rPr lang="en-US" dirty="0">
                <a:latin typeface="Eras Medium ITC" panose="020B0602030504020804" pitchFamily="34" charset="0"/>
              </a:rPr>
              <a:t>.</a:t>
            </a:r>
          </a:p>
          <a:p>
            <a:endParaRPr lang="en-US" dirty="0">
              <a:latin typeface="Eras Medium ITC" panose="020B0602030504020804" pitchFamily="34" charset="0"/>
            </a:endParaRPr>
          </a:p>
          <a:p>
            <a:r>
              <a:rPr lang="en-US" dirty="0">
                <a:latin typeface="Eras Medium ITC" panose="020B0602030504020804" pitchFamily="34" charset="0"/>
              </a:rPr>
              <a:t>For more information, see http://</a:t>
            </a:r>
            <a:r>
              <a:rPr lang="en-US">
                <a:latin typeface="Eras Medium ITC" panose="020B0602030504020804" pitchFamily="34" charset="0"/>
              </a:rPr>
              <a:t>www.michaeljgrogan.com/neural-network-modelling-neuralnet-r/</a:t>
            </a:r>
            <a:endParaRPr lang="en-US" dirty="0">
              <a:latin typeface="Eras Medium ITC" panose="020B06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912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523" y="2169932"/>
            <a:ext cx="3952467" cy="2359682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47531" y="701027"/>
            <a:ext cx="10515600" cy="7358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Eras Medium ITC" panose="020B0602030504020804" pitchFamily="34" charset="0"/>
              </a:rPr>
              <a:t>Deep Learning – Google AlphaGo Example</a:t>
            </a:r>
          </a:p>
        </p:txBody>
      </p:sp>
      <p:sp>
        <p:nvSpPr>
          <p:cNvPr id="5" name="Rectangle 4"/>
          <p:cNvSpPr/>
          <p:nvPr/>
        </p:nvSpPr>
        <p:spPr>
          <a:xfrm>
            <a:off x="658147" y="1895776"/>
            <a:ext cx="656374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A4145"/>
                </a:solidFill>
                <a:latin typeface="Eras Medium ITC" panose="020B0602030504020804" pitchFamily="34" charset="0"/>
              </a:rPr>
              <a:t>The total number of possible games of Go has been estimated at 10</a:t>
            </a:r>
            <a:r>
              <a:rPr lang="en-US" sz="2000" baseline="30000" dirty="0">
                <a:solidFill>
                  <a:srgbClr val="3A4145"/>
                </a:solidFill>
                <a:latin typeface="Eras Medium ITC" panose="020B0602030504020804" pitchFamily="34" charset="0"/>
              </a:rPr>
              <a:t>761</a:t>
            </a:r>
            <a:r>
              <a:rPr lang="en-US" sz="2000" dirty="0">
                <a:solidFill>
                  <a:srgbClr val="3A4145"/>
                </a:solidFill>
                <a:latin typeface="Eras Medium ITC" panose="020B0602030504020804" pitchFamily="34" charset="0"/>
              </a:rPr>
              <a:t>, compared to 10</a:t>
            </a:r>
            <a:r>
              <a:rPr lang="en-US" sz="2000" baseline="30000" dirty="0">
                <a:solidFill>
                  <a:srgbClr val="3A4145"/>
                </a:solidFill>
                <a:latin typeface="Eras Medium ITC" panose="020B0602030504020804" pitchFamily="34" charset="0"/>
              </a:rPr>
              <a:t>120</a:t>
            </a:r>
            <a:r>
              <a:rPr lang="en-US" sz="2000" dirty="0">
                <a:solidFill>
                  <a:srgbClr val="3A4145"/>
                </a:solidFill>
                <a:latin typeface="Eras Medium ITC" panose="020B0602030504020804" pitchFamily="34" charset="0"/>
              </a:rPr>
              <a:t> for chess. Both are very large numbers: the entire universe is estimated to contain "only" about 10</a:t>
            </a:r>
            <a:r>
              <a:rPr lang="en-US" sz="2000" baseline="30000" dirty="0">
                <a:solidFill>
                  <a:srgbClr val="3A4145"/>
                </a:solidFill>
                <a:latin typeface="Eras Medium ITC" panose="020B0602030504020804" pitchFamily="34" charset="0"/>
              </a:rPr>
              <a:t>80</a:t>
            </a:r>
            <a:r>
              <a:rPr lang="en-US" sz="2000" dirty="0">
                <a:solidFill>
                  <a:srgbClr val="3A4145"/>
                </a:solidFill>
                <a:latin typeface="Eras Medium ITC" panose="020B0602030504020804" pitchFamily="34" charset="0"/>
              </a:rPr>
              <a:t> atoms.</a:t>
            </a:r>
            <a:endParaRPr lang="en-US" sz="2000" dirty="0">
              <a:latin typeface="Eras Medium ITC" panose="020B06020305040208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1845" y="4123043"/>
            <a:ext cx="77350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BBC </a:t>
            </a:r>
            <a:r>
              <a:rPr lang="en-US" dirty="0" err="1">
                <a:hlinkClick r:id="rId3"/>
              </a:rPr>
              <a:t>Newsnight</a:t>
            </a:r>
            <a:r>
              <a:rPr lang="en-US" dirty="0">
                <a:hlinkClick r:id="rId3"/>
              </a:rPr>
              <a:t> </a:t>
            </a:r>
            <a:r>
              <a:rPr lang="en-US" dirty="0"/>
              <a:t>for your interest</a:t>
            </a:r>
          </a:p>
          <a:p>
            <a:endParaRPr lang="en-US" dirty="0"/>
          </a:p>
          <a:p>
            <a:r>
              <a:rPr lang="en-US" dirty="0"/>
              <a:t>How </a:t>
            </a:r>
            <a:r>
              <a:rPr lang="en-US" dirty="0" err="1"/>
              <a:t>alphago</a:t>
            </a:r>
            <a:r>
              <a:rPr lang="en-US" dirty="0"/>
              <a:t> Works…</a:t>
            </a:r>
          </a:p>
          <a:p>
            <a:endParaRPr lang="en-US" dirty="0"/>
          </a:p>
          <a:p>
            <a:r>
              <a:rPr lang="en-US" dirty="0"/>
              <a:t>1:05 to 2:00</a:t>
            </a:r>
          </a:p>
          <a:p>
            <a:r>
              <a:rPr lang="en-US" dirty="0"/>
              <a:t>4:30 to 5:30. </a:t>
            </a:r>
          </a:p>
        </p:txBody>
      </p:sp>
    </p:spTree>
    <p:extLst>
      <p:ext uri="{BB962C8B-B14F-4D97-AF65-F5344CB8AC3E}">
        <p14:creationId xmlns:p14="http://schemas.microsoft.com/office/powerpoint/2010/main" val="1357080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5537"/>
            <a:ext cx="6808297" cy="4206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71016" y="3670868"/>
            <a:ext cx="5054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Eras Medium ITC" panose="020B0602030504020804" pitchFamily="34" charset="0"/>
              </a:rPr>
              <a:t>Convolutional Neural Network (one of Deep Learning methods): a sub-type of neural network that are especially well adapted for the processing of image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38618" y="1725483"/>
            <a:ext cx="46500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Eras Medium ITC" panose="020B0602030504020804" pitchFamily="34" charset="0"/>
              </a:rPr>
              <a:t>Reinforcement Learning (dynamic programming in Economics and Industrial Engineering)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03775" y="257286"/>
            <a:ext cx="110696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Eras Medium ITC" panose="020B0602030504020804" pitchFamily="34" charset="0"/>
              </a:rPr>
              <a:t>GO game is almost infinite number of nodes: So, people were very skeptical for AI’s winning human player.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8600" y="5851520"/>
            <a:ext cx="11747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Eras Medium ITC" panose="020B0602030504020804" pitchFamily="34" charset="0"/>
              </a:rPr>
              <a:t>More recently (2017), </a:t>
            </a:r>
            <a:r>
              <a:rPr lang="en-US" sz="2400" dirty="0" err="1">
                <a:latin typeface="Eras Medium ITC" panose="020B0602030504020804" pitchFamily="34" charset="0"/>
              </a:rPr>
              <a:t>Deepmind</a:t>
            </a:r>
            <a:r>
              <a:rPr lang="en-US" sz="2400" dirty="0">
                <a:latin typeface="Eras Medium ITC" panose="020B0602030504020804" pitchFamily="34" charset="0"/>
              </a:rPr>
              <a:t> introduced </a:t>
            </a:r>
            <a:r>
              <a:rPr lang="en-US" sz="2400" dirty="0" err="1">
                <a:latin typeface="Eras Medium ITC" panose="020B0602030504020804" pitchFamily="34" charset="0"/>
              </a:rPr>
              <a:t>AlphaZero</a:t>
            </a:r>
            <a:r>
              <a:rPr lang="en-US" sz="2400" dirty="0">
                <a:latin typeface="Eras Medium ITC" panose="020B0602030504020804" pitchFamily="34" charset="0"/>
              </a:rPr>
              <a:t> (without human knowledge – not using any data) see https://www.youtube.com/watch?v=Wujy7OzvdJk</a:t>
            </a:r>
          </a:p>
        </p:txBody>
      </p:sp>
    </p:spTree>
    <p:extLst>
      <p:ext uri="{BB962C8B-B14F-4D97-AF65-F5344CB8AC3E}">
        <p14:creationId xmlns:p14="http://schemas.microsoft.com/office/powerpoint/2010/main" val="2814477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F3211-0974-4140-91D9-156BE3F99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89024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Eras Medium ITC" panose="020B0602030504020804" pitchFamily="34" charset="0"/>
              </a:rPr>
              <a:t>Deep learning application Example in Marketing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4B09D-17FC-4A25-894C-B5C70ADA3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765" y="1825625"/>
            <a:ext cx="11313459" cy="4351338"/>
          </a:xfrm>
        </p:spPr>
        <p:txBody>
          <a:bodyPr/>
          <a:lstStyle/>
          <a:p>
            <a:r>
              <a:rPr lang="en-US" dirty="0">
                <a:latin typeface="Eras Medium ITC" panose="020B0602030504020804" pitchFamily="34" charset="0"/>
              </a:rPr>
              <a:t>Real Time Bidding (RTB) Software for buying AD space </a:t>
            </a:r>
            <a:r>
              <a:rPr lang="en-US" sz="2000" dirty="0">
                <a:latin typeface="Eras Medium ITC" panose="020B0602030504020804" pitchFamily="34" charset="0"/>
              </a:rPr>
              <a:t>($23.5 B in the US) </a:t>
            </a:r>
          </a:p>
          <a:p>
            <a:pPr lvl="1"/>
            <a:r>
              <a:rPr lang="en-US" dirty="0">
                <a:latin typeface="Eras Medium ITC" panose="020B0602030504020804" pitchFamily="34" charset="0"/>
              </a:rPr>
              <a:t>When a user visits, an advertiser is alerted, and a series of actions determines whether or not that advertiser bids for an ad display. </a:t>
            </a:r>
          </a:p>
          <a:p>
            <a:pPr lvl="1"/>
            <a:r>
              <a:rPr lang="en-US" dirty="0">
                <a:latin typeface="Eras Medium ITC" panose="020B0602030504020804" pitchFamily="34" charset="0"/>
              </a:rPr>
              <a:t>The RTB use neural network to predict buying propensity (0 or 1).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060D32-9144-4528-BBC6-83063D9B310C}"/>
              </a:ext>
            </a:extLst>
          </p:cNvPr>
          <p:cNvSpPr/>
          <p:nvPr/>
        </p:nvSpPr>
        <p:spPr>
          <a:xfrm>
            <a:off x="448235" y="6321145"/>
            <a:ext cx="115375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https://blog.hubspot.com/marketing/what-is-deep-learning/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C290D4-D79B-49E3-ACCC-B7E93CD48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586" y="3750866"/>
            <a:ext cx="4121522" cy="28644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6A8A09-0591-4200-8E3D-76CDA38C4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686" y="3750866"/>
            <a:ext cx="5295900" cy="237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20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F3211-0974-4140-91D9-156BE3F99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55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Eras Medium ITC" panose="020B0602030504020804" pitchFamily="34" charset="0"/>
              </a:rPr>
              <a:t>Sentiment classification of unstructured texts</a:t>
            </a:r>
            <a:br>
              <a:rPr lang="en-US" sz="4000" dirty="0">
                <a:latin typeface="Eras Medium ITC" panose="020B0602030504020804" pitchFamily="34" charset="0"/>
              </a:rPr>
            </a:br>
            <a:r>
              <a:rPr lang="en-US" sz="3200" dirty="0">
                <a:latin typeface="Eras Medium ITC" panose="020B0602030504020804" pitchFamily="34" charset="0"/>
              </a:rPr>
              <a:t>(Kim 2019, working paper)</a:t>
            </a:r>
            <a:endParaRPr lang="en-US" sz="4000" dirty="0">
              <a:latin typeface="Eras Medium ITC" panose="020B06020305040208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4B09D-17FC-4A25-894C-B5C70ADA3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834"/>
            <a:ext cx="10515600" cy="499871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Eras Medium ITC" panose="020B0602030504020804" pitchFamily="34" charset="0"/>
              </a:rPr>
              <a:t>Sentence Sentiment Classification Accuracy by Deep-learning Method (using </a:t>
            </a:r>
            <a:r>
              <a:rPr lang="en-US" sz="2400" b="1" i="1" dirty="0" err="1">
                <a:latin typeface="Eras Medium ITC" panose="020B0602030504020804" pitchFamily="34" charset="0"/>
              </a:rPr>
              <a:t>Keras</a:t>
            </a:r>
            <a:r>
              <a:rPr lang="en-US" sz="2400" b="1" dirty="0">
                <a:latin typeface="Eras Medium ITC" panose="020B0602030504020804" pitchFamily="34" charset="0"/>
              </a:rPr>
              <a:t> with TensorFlow in R)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Eras Medium ITC" panose="020B0602030504020804" pitchFamily="34" charset="0"/>
              </a:rPr>
              <a:t>Training sample data: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Eras Medium ITC" panose="020B0602030504020804" pitchFamily="34" charset="0"/>
              </a:rPr>
              <a:t>Positive label: sentences from 5-star ratings reviews, 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Eras Medium ITC" panose="020B0602030504020804" pitchFamily="34" charset="0"/>
              </a:rPr>
              <a:t>Negative labels: sentences from 1-star rating reviews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Eras Medium ITC" panose="020B0602030504020804" pitchFamily="34" charset="0"/>
              </a:rPr>
              <a:t>A largest review site for rating professors:  total 1,213,631 sentences.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Eras Medium ITC" panose="020B0602030504020804" pitchFamily="34" charset="0"/>
              </a:rPr>
              <a:t>A largest review site for rating reviews: total 8,938,587 sentences.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Eras Medium ITC" panose="020B0602030504020804" pitchFamily="34" charset="0"/>
              </a:rPr>
              <a:t>We need to prepare the converted numeric coding data from text data (</a:t>
            </a:r>
            <a:r>
              <a:rPr lang="en-US" sz="2400" dirty="0">
                <a:hlinkClick r:id="rId2"/>
              </a:rPr>
              <a:t>https://machinelearningmastery.com/prepare-text-data-deep-learning-keras/</a:t>
            </a:r>
            <a:r>
              <a:rPr lang="en-US" sz="24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Eras Medium ITC" panose="020B0602030504020804" pitchFamily="34" charset="0"/>
                <a:hlinkClick r:id="rId3"/>
              </a:rPr>
              <a:t>https://blogs.rstudio.com/tensorflow/posts/2017-12-07-text-classification-with-keras/</a:t>
            </a:r>
            <a:r>
              <a:rPr lang="en-US" sz="2400" dirty="0">
                <a:latin typeface="Eras Medium ITC" panose="020B0602030504020804" pitchFamily="34" charset="0"/>
              </a:rPr>
              <a:t> (IMDB sentence sentiment classification example)</a:t>
            </a:r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9160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F3211-0974-4140-91D9-156BE3F99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55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Eras Medium ITC" panose="020B0602030504020804" pitchFamily="34" charset="0"/>
              </a:rPr>
              <a:t>Sentiment classification of unstructured texts</a:t>
            </a:r>
            <a:br>
              <a:rPr lang="en-US" sz="4000" dirty="0">
                <a:latin typeface="Eras Medium ITC" panose="020B0602030504020804" pitchFamily="34" charset="0"/>
              </a:rPr>
            </a:br>
            <a:r>
              <a:rPr lang="en-US" sz="3200" dirty="0">
                <a:latin typeface="Eras Medium ITC" panose="020B0602030504020804" pitchFamily="34" charset="0"/>
              </a:rPr>
              <a:t>(Kim 2019, working paper)</a:t>
            </a:r>
            <a:endParaRPr lang="en-US" sz="4000" dirty="0">
              <a:latin typeface="Eras Medium ITC" panose="020B06020305040208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4B09D-17FC-4A25-894C-B5C70ADA3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1325"/>
            <a:ext cx="10515600" cy="45956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Eras Medium ITC" panose="020B0602030504020804" pitchFamily="34" charset="0"/>
              </a:rPr>
              <a:t>Sentence Sentiment Classification Accuracy by Deep-learning Method (using </a:t>
            </a:r>
            <a:r>
              <a:rPr lang="en-US" sz="2400" b="1" i="1" dirty="0" err="1">
                <a:latin typeface="Eras Medium ITC" panose="020B0602030504020804" pitchFamily="34" charset="0"/>
              </a:rPr>
              <a:t>Keras</a:t>
            </a:r>
            <a:r>
              <a:rPr lang="en-US" sz="2400" b="1" dirty="0">
                <a:latin typeface="Eras Medium ITC" panose="020B0602030504020804" pitchFamily="34" charset="0"/>
              </a:rPr>
              <a:t> with TensorFlow in R)</a:t>
            </a:r>
            <a:endParaRPr lang="en-US" sz="2400" dirty="0">
              <a:latin typeface="Eras Medium ITC" panose="020B0602030504020804" pitchFamily="34" charset="0"/>
            </a:endParaRP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587A3D-58ED-438A-B225-6733162736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3" y="2538911"/>
            <a:ext cx="6281457" cy="3361149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0A6071-556C-416B-842B-E75FA60690B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489" y="2489464"/>
            <a:ext cx="6210804" cy="3460041"/>
          </a:xfrm>
          <a:prstGeom prst="rect">
            <a:avLst/>
          </a:prstGeom>
          <a:noFill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8BA88D-1EA1-4DF3-AAAF-587FF38DAC82}"/>
              </a:ext>
            </a:extLst>
          </p:cNvPr>
          <p:cNvSpPr/>
          <p:nvPr/>
        </p:nvSpPr>
        <p:spPr>
          <a:xfrm>
            <a:off x="701383" y="6037263"/>
            <a:ext cx="4867836" cy="709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ts val="1200"/>
              </a:spcBef>
            </a:pPr>
            <a:r>
              <a:rPr lang="en-US" b="1" dirty="0">
                <a:latin typeface="Eras Medium ITC" panose="020B06020305040208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An Accuracy Plot with All Training Data Sentences from Professor Reviews</a:t>
            </a:r>
            <a:endParaRPr lang="en-US" sz="1600" dirty="0">
              <a:effectLst/>
              <a:latin typeface="Eras Medium ITC" panose="020B06020305040208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606179-E208-4CE1-A538-C5D9C0E8925B}"/>
              </a:ext>
            </a:extLst>
          </p:cNvPr>
          <p:cNvSpPr/>
          <p:nvPr/>
        </p:nvSpPr>
        <p:spPr>
          <a:xfrm>
            <a:off x="6027592" y="6055473"/>
            <a:ext cx="4867835" cy="709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ts val="1200"/>
              </a:spcBef>
            </a:pPr>
            <a:r>
              <a:rPr lang="en-US" b="1" dirty="0">
                <a:latin typeface="Eras Medium ITC" panose="020B06020305040208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An Accuracy Plot with All Training Data Sentences from Restaurant Reviews</a:t>
            </a:r>
            <a:endParaRPr lang="en-US" sz="1600" dirty="0">
              <a:effectLst/>
              <a:latin typeface="Eras Medium ITC" panose="020B06020305040208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354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ras Medium ITC" panose="020B0602030504020804" pitchFamily="34" charset="0"/>
              </a:rPr>
              <a:t>Overview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Eras Medium ITC" panose="020B0602030504020804" pitchFamily="34" charset="0"/>
              </a:rPr>
              <a:t>Intro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Eras Medium ITC" panose="020B0602030504020804" pitchFamily="34" charset="0"/>
              </a:rPr>
              <a:t>Logistic Regression in Neural Network setting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Eras Medium ITC" panose="020B0602030504020804" pitchFamily="34" charset="0"/>
              </a:rPr>
              <a:t>(Artificial) Neural Network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Eras Medium ITC" panose="020B0602030504020804" pitchFamily="34" charset="0"/>
              </a:rPr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762670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1719</TotalTime>
  <Words>1894</Words>
  <Application>Microsoft Office PowerPoint</Application>
  <PresentationFormat>Widescreen</PresentationFormat>
  <Paragraphs>287</Paragraphs>
  <Slides>35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Arial Black</vt:lpstr>
      <vt:lpstr>Calibri</vt:lpstr>
      <vt:lpstr>Calibri Light</vt:lpstr>
      <vt:lpstr>Cambria Math</vt:lpstr>
      <vt:lpstr>Eras Demi ITC</vt:lpstr>
      <vt:lpstr>Eras Medium ITC</vt:lpstr>
      <vt:lpstr>Garamond</vt:lpstr>
      <vt:lpstr>Office Theme</vt:lpstr>
      <vt:lpstr>Deep Learning</vt:lpstr>
      <vt:lpstr>Examples </vt:lpstr>
      <vt:lpstr>Deep Learning – Google AlphaGo Example</vt:lpstr>
      <vt:lpstr>PowerPoint Presentation</vt:lpstr>
      <vt:lpstr>PowerPoint Presentation</vt:lpstr>
      <vt:lpstr>Deep learning application Example in Marketing</vt:lpstr>
      <vt:lpstr>Sentiment classification of unstructured texts (Kim 2019, working paper)</vt:lpstr>
      <vt:lpstr>Sentiment classification of unstructured texts (Kim 2019, working paper)</vt:lpstr>
      <vt:lpstr>Overview </vt:lpstr>
      <vt:lpstr>Real Human Neuron </vt:lpstr>
      <vt:lpstr>Background of Neural Networks:  Mimicking Human Neuron</vt:lpstr>
      <vt:lpstr>Activation functions like human neuron…</vt:lpstr>
      <vt:lpstr>Let’s see Logistic Regression in Neural Network Setting</vt:lpstr>
      <vt:lpstr>Logistic Regression in Neural Network Algorithm Setting</vt:lpstr>
      <vt:lpstr>PowerPoint Presentation</vt:lpstr>
      <vt:lpstr>Gradient Descent to reduce the cost</vt:lpstr>
      <vt:lpstr>R Demonstration for Logistic Regression in Neural Network: Let’s use ‘logit_nnet’ function </vt:lpstr>
      <vt:lpstr>Binary Logistic Regression in Neural Network (Catalog Data)</vt:lpstr>
      <vt:lpstr>More in Neural Networks</vt:lpstr>
      <vt:lpstr>Simple Neural Network Model</vt:lpstr>
      <vt:lpstr>PowerPoint Presentation</vt:lpstr>
      <vt:lpstr>PowerPoint Presentation</vt:lpstr>
      <vt:lpstr>OR problem</vt:lpstr>
      <vt:lpstr>How about this?</vt:lpstr>
      <vt:lpstr>Add a hidden layer to solve XNOR problem!</vt:lpstr>
      <vt:lpstr>X1 nor X2 Problem </vt:lpstr>
      <vt:lpstr>PowerPoint Presentation</vt:lpstr>
      <vt:lpstr>PowerPoint Presentation</vt:lpstr>
      <vt:lpstr>Perceptrons (1969) by Marvin Minsky (MIT AI Lab)</vt:lpstr>
      <vt:lpstr>Sad moment for neural network development</vt:lpstr>
      <vt:lpstr>Recently better solution using various methods has been found…</vt:lpstr>
      <vt:lpstr>Challenges for Backpropagation of Neural Networks</vt:lpstr>
      <vt:lpstr>PowerPoint Presentation</vt:lpstr>
      <vt:lpstr>PowerPoint Presentation</vt:lpstr>
      <vt:lpstr>Practice the Neural Network with 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Sunghoon</dc:creator>
  <cp:lastModifiedBy>武璠 孙</cp:lastModifiedBy>
  <cp:revision>213</cp:revision>
  <dcterms:created xsi:type="dcterms:W3CDTF">2016-07-29T04:53:57Z</dcterms:created>
  <dcterms:modified xsi:type="dcterms:W3CDTF">2019-04-09T19:02:30Z</dcterms:modified>
</cp:coreProperties>
</file>